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Lst>
  <p:sldSz cx="9144000" cy="5143500" type="screen16x9"/>
  <p:notesSz cx="6858000" cy="9144000"/>
  <p:embeddedFontLst>
    <p:embeddedFont>
      <p:font typeface="Helvetica Neue" panose="020B0604020202020204" charset="0"/>
      <p:regular r:id="rId26"/>
      <p:bold r:id="rId27"/>
      <p:italic r:id="rId28"/>
      <p:boldItalic r:id="rId29"/>
    </p:embeddedFont>
    <p:embeddedFont>
      <p:font typeface="Helvetica Neue Light" panose="020B0604020202020204" charset="0"/>
      <p:regular r:id="rId30"/>
      <p:bold r:id="rId31"/>
      <p:italic r:id="rId32"/>
      <p:boldItalic r:id="rId33"/>
    </p:embeddedFont>
    <p:embeddedFont>
      <p:font typeface="Montserrat"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AuvR/x3RCziwLVh7yV50yXu9QZ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Some more kernels.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kernels represent the kind of features they extract from the image. When going through the entire image, the windows which give the highest value show strong presence of that particular feature. With CNNs we try to learn the these different features/kernels for a particular task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Stride is the distance in pixels the kernel moves after each iteration. The videos show the computation involved in a convolutional layer. The third dimension/depth  of the kernel is equal to the third dimension/depth of the input volume in 2D convolution. The bottom right image shows the path of kernel while calculating the output.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More visualisation of the same computation. Green and red are two different filters/kernels. They form different channels in the output volume.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Valid Convolution decreases the dimensions of the image by the next layer. Let the input image be of size 32X32X3. And the first convolution layer has 4 kernels of size (2,2) with stride 2. Then the next layers size is going to be 16x16x4. And so on according to the formula</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grey squares represent zeros added to the original image(with blue pixels). The feature map(red pixels) would be of same size as original image because of the zero padding.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image shows max pooling and average pooling applied on the same input. The max pooling of 2X2 size only brings out the maximum value in the 2X2 region and the average pooling of 2X2 size brings out the average of the values in the 2X2 region. Here the stride is 2</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Flattening and fully connecting all the neurons to a fully connected layer:</a:t>
            </a:r>
            <a:endParaRPr/>
          </a:p>
          <a:p>
            <a:pPr marL="0" lvl="0" indent="0" algn="l" rtl="0">
              <a:lnSpc>
                <a:spcPct val="100000"/>
              </a:lnSpc>
              <a:spcBef>
                <a:spcPts val="0"/>
              </a:spcBef>
              <a:spcAft>
                <a:spcPts val="0"/>
              </a:spcAft>
              <a:buSzPts val="1100"/>
              <a:buNone/>
            </a:pPr>
            <a:r>
              <a:rPr lang="en"/>
              <a:t>We flatten the final convolutional layer to fully connect with the Fully connected layers at the end. They are generally used for classification and regression tasks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image shows the generic architecture of a CNN for image classification task. It has multiple convolutional layers followed by pooling layers and some fully connected layers in the end for the final prediction. The final layer is going to be of the size of the number of classes.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Digital images are discretized into small units called pixels and they form a matrix with values between 0-255. Each value denotes the intensity of the image at the pixel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This is correlation of a kernel with an image. The kernel is moved along X and Y directions by fixed step size called stride. If the stride is 2, the kernel moves 2 pixels in both X and Y direction after each iteration. The kernel starts at the top left of the image and superimposed like shown in the left image. The corresponding values are multiplied and summed to get the respective value on the output. Then kernel is moved based on the stride like shown in the right image, and the same process is continued.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Convolution is basically flipping the kernel via X-axis and Y-axis and then performing a correlation with the resultant kernel. In CNNs even though we perform correlation operation, we call it the convolutional neural networks as all the values of the filter/kernel are unknown variables. So even if the kernel is flipped or not flipped it’s not going to make a difference.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Different kernels bring out different features from the image. For example the kernels shown in the slide bring out edges and sharpness in the image respectively. You can look at the kernel and figure out what it is trying to bring out from the image. For instance in the first edge detection kernel, if all the values in the region the kernel is superimposed on are equal. The output of the weighted sum is going to be zero. Because there are 8 -1s and 1 +8 in the kernel. But if the the pixel in the centre has a high value and the surrounding pixels have a low value, then the overall result of the kernel is going to be a high value. It denotes that there is an edge present in that region. More such kernels and their results can be visualized in the tutorial notebook.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365F91"/>
              </a:buClr>
              <a:buSzPts val="5200"/>
              <a:buFont typeface="Helvetica Neue Light"/>
              <a:buNone/>
              <a:defRPr sz="5200">
                <a:solidFill>
                  <a:srgbClr val="365F91"/>
                </a:solidFill>
                <a:latin typeface="Helvetica Neue Light"/>
                <a:ea typeface="Helvetica Neue Light"/>
                <a:cs typeface="Helvetica Neue Light"/>
                <a:sym typeface="Helvetica Neue Ligh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 name="Google Shape;13;p2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039BE5"/>
              </a:buClr>
              <a:buSzPts val="2800"/>
              <a:buNone/>
              <a:defRPr sz="2800">
                <a:solidFill>
                  <a:srgbClr val="039BE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6" name="Google Shape;46;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4"/>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0" name="Google Shape;50;p34"/>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 name="Google Shape;5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ource">
  <p:cSld name="CUSTOM_1">
    <p:spTree>
      <p:nvGrpSpPr>
        <p:cNvPr id="1" name="Shape 53"/>
        <p:cNvGrpSpPr/>
        <p:nvPr/>
      </p:nvGrpSpPr>
      <p:grpSpPr>
        <a:xfrm>
          <a:off x="0" y="0"/>
          <a:ext cx="0" cy="0"/>
          <a:chOff x="0" y="0"/>
          <a:chExt cx="0" cy="0"/>
        </a:xfrm>
      </p:grpSpPr>
      <p:sp>
        <p:nvSpPr>
          <p:cNvPr id="54" name="Google Shape;54;p35"/>
          <p:cNvSpPr txBox="1">
            <a:spLocks noGrp="1"/>
          </p:cNvSpPr>
          <p:nvPr>
            <p:ph type="subTitle" idx="1"/>
          </p:nvPr>
        </p:nvSpPr>
        <p:spPr>
          <a:xfrm>
            <a:off x="147300" y="4839475"/>
            <a:ext cx="1509900" cy="161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
              <a:buNone/>
              <a:defRPr sz="600" i="1"/>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sp>
        <p:nvSpPr>
          <p:cNvPr id="56" name="Google Shape;56;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3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9" name="Google Shape;59;p3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0" name="Google Shape;60;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estions" type="blank">
  <p:cSld name="BLANK">
    <p:spTree>
      <p:nvGrpSpPr>
        <p:cNvPr id="1" name="Shape 61"/>
        <p:cNvGrpSpPr/>
        <p:nvPr/>
      </p:nvGrpSpPr>
      <p:grpSpPr>
        <a:xfrm>
          <a:off x="0" y="0"/>
          <a:ext cx="0" cy="0"/>
          <a:chOff x="0" y="0"/>
          <a:chExt cx="0" cy="0"/>
        </a:xfrm>
      </p:grpSpPr>
      <p:sp>
        <p:nvSpPr>
          <p:cNvPr id="62" name="Google Shape;62;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38"/>
          <p:cNvSpPr txBox="1"/>
          <p:nvPr/>
        </p:nvSpPr>
        <p:spPr>
          <a:xfrm>
            <a:off x="311700" y="1545450"/>
            <a:ext cx="8520600" cy="2052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5200"/>
              <a:buFont typeface="Arial"/>
              <a:buNone/>
            </a:pPr>
            <a:r>
              <a:rPr lang="en" sz="5200" b="0" i="0" u="none" strike="noStrike" cap="none">
                <a:solidFill>
                  <a:srgbClr val="365F91"/>
                </a:solidFill>
                <a:latin typeface="Helvetica Neue"/>
                <a:ea typeface="Helvetica Neue"/>
                <a:cs typeface="Helvetica Neue"/>
                <a:sym typeface="Helvetica Neue"/>
              </a:rPr>
              <a:t>Any</a:t>
            </a:r>
            <a:r>
              <a:rPr lang="en" sz="5200" b="0" i="0" u="none" strike="noStrike" cap="none">
                <a:solidFill>
                  <a:srgbClr val="000000"/>
                </a:solidFill>
                <a:latin typeface="Helvetica Neue"/>
                <a:ea typeface="Helvetica Neue"/>
                <a:cs typeface="Helvetica Neue"/>
                <a:sym typeface="Helvetica Neue"/>
              </a:rPr>
              <a:t> </a:t>
            </a:r>
            <a:r>
              <a:rPr lang="en" sz="5200" b="0" i="0" u="none" strike="noStrike" cap="none">
                <a:solidFill>
                  <a:srgbClr val="039BE5"/>
                </a:solidFill>
                <a:latin typeface="Helvetica Neue Light"/>
                <a:ea typeface="Helvetica Neue Light"/>
                <a:cs typeface="Helvetica Neue Light"/>
                <a:sym typeface="Helvetica Neue Light"/>
              </a:rPr>
              <a:t>Questions?</a:t>
            </a:r>
            <a:endParaRPr sz="5200" b="0" i="0" u="none" strike="noStrike" cap="none">
              <a:solidFill>
                <a:srgbClr val="999999"/>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 you slide">
  <p:cSld name="CUSTOM">
    <p:spTree>
      <p:nvGrpSpPr>
        <p:cNvPr id="1" name="Shape 64"/>
        <p:cNvGrpSpPr/>
        <p:nvPr/>
      </p:nvGrpSpPr>
      <p:grpSpPr>
        <a:xfrm>
          <a:off x="0" y="0"/>
          <a:ext cx="0" cy="0"/>
          <a:chOff x="0" y="0"/>
          <a:chExt cx="0" cy="0"/>
        </a:xfrm>
      </p:grpSpPr>
      <p:sp>
        <p:nvSpPr>
          <p:cNvPr id="65" name="Google Shape;65;p39"/>
          <p:cNvSpPr txBox="1"/>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5200"/>
              <a:buFont typeface="Arial"/>
              <a:buNone/>
            </a:pPr>
            <a:r>
              <a:rPr lang="en" sz="5200" b="0" i="0" u="none" strike="noStrike" cap="none">
                <a:solidFill>
                  <a:srgbClr val="365F91"/>
                </a:solidFill>
                <a:latin typeface="Helvetica Neue"/>
                <a:ea typeface="Helvetica Neue"/>
                <a:cs typeface="Helvetica Neue"/>
                <a:sym typeface="Helvetica Neue"/>
              </a:rPr>
              <a:t>Thank</a:t>
            </a:r>
            <a:r>
              <a:rPr lang="en" sz="5200" b="0" i="0" u="none" strike="noStrike" cap="none">
                <a:solidFill>
                  <a:srgbClr val="000000"/>
                </a:solidFill>
                <a:latin typeface="Helvetica Neue"/>
                <a:ea typeface="Helvetica Neue"/>
                <a:cs typeface="Helvetica Neue"/>
                <a:sym typeface="Helvetica Neue"/>
              </a:rPr>
              <a:t> </a:t>
            </a:r>
            <a:r>
              <a:rPr lang="en" sz="5200" b="0" i="0" u="none" strike="noStrike" cap="none">
                <a:solidFill>
                  <a:srgbClr val="039BE5"/>
                </a:solidFill>
                <a:latin typeface="Helvetica Neue Light"/>
                <a:ea typeface="Helvetica Neue Light"/>
                <a:cs typeface="Helvetica Neue Light"/>
                <a:sym typeface="Helvetica Neue Light"/>
              </a:rPr>
              <a:t>you!</a:t>
            </a:r>
            <a:endParaRPr sz="5200" b="0" i="0" u="none" strike="noStrike" cap="none">
              <a:solidFill>
                <a:srgbClr val="999999"/>
              </a:solidFill>
              <a:latin typeface="Helvetica Neue Light"/>
              <a:ea typeface="Helvetica Neue Light"/>
              <a:cs typeface="Helvetica Neue Light"/>
              <a:sym typeface="Helvetica Neue Light"/>
            </a:endParaRPr>
          </a:p>
        </p:txBody>
      </p:sp>
      <p:sp>
        <p:nvSpPr>
          <p:cNvPr id="66" name="Google Shape;66;p39"/>
          <p:cNvSpPr txBo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595959"/>
                </a:solidFill>
                <a:latin typeface="Helvetica Neue"/>
                <a:ea typeface="Helvetica Neue"/>
                <a:cs typeface="Helvetica Neue"/>
                <a:sym typeface="Helvetica Neue"/>
              </a:rPr>
              <a:t>Happy Learning :)</a:t>
            </a:r>
            <a:endParaRPr sz="2800" b="0" i="0" u="none" strike="noStrike" cap="none">
              <a:solidFill>
                <a:srgbClr val="595959"/>
              </a:solidFill>
              <a:latin typeface="Helvetica Neue"/>
              <a:ea typeface="Helvetica Neue"/>
              <a:cs typeface="Helvetica Neue"/>
              <a:sym typeface="Helvetica Ne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5"/>
        <p:cNvGrpSpPr/>
        <p:nvPr/>
      </p:nvGrpSpPr>
      <p:grpSpPr>
        <a:xfrm>
          <a:off x="0" y="0"/>
          <a:ext cx="0" cy="0"/>
          <a:chOff x="0" y="0"/>
          <a:chExt cx="0" cy="0"/>
        </a:xfrm>
      </p:grpSpPr>
      <p:sp>
        <p:nvSpPr>
          <p:cNvPr id="16" name="Google Shape;16;p8"/>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3097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 name="Google Shape;18;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9"/>
        <p:cNvGrpSpPr/>
        <p:nvPr/>
      </p:nvGrpSpPr>
      <p:grpSpPr>
        <a:xfrm>
          <a:off x="0" y="0"/>
          <a:ext cx="0" cy="0"/>
          <a:chOff x="0" y="0"/>
          <a:chExt cx="0" cy="0"/>
        </a:xfrm>
      </p:grpSpPr>
      <p:sp>
        <p:nvSpPr>
          <p:cNvPr id="20" name="Google Shape;20;p2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27"/>
          <p:cNvSpPr txBox="1">
            <a:spLocks noGrp="1"/>
          </p:cNvSpPr>
          <p:nvPr>
            <p:ph type="ctrTitle"/>
          </p:nvPr>
        </p:nvSpPr>
        <p:spPr>
          <a:xfrm>
            <a:off x="311700" y="2210400"/>
            <a:ext cx="8520600" cy="72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365F91"/>
              </a:buClr>
              <a:buSzPts val="3600"/>
              <a:buNone/>
              <a:defRPr sz="3600" b="1">
                <a:solidFill>
                  <a:srgbClr val="365F9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8" name="Google Shape;2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TITLE_ONLY_1">
    <p:spTree>
      <p:nvGrpSpPr>
        <p:cNvPr id="1" name="Shape 32"/>
        <p:cNvGrpSpPr/>
        <p:nvPr/>
      </p:nvGrpSpPr>
      <p:grpSpPr>
        <a:xfrm>
          <a:off x="0" y="0"/>
          <a:ext cx="0" cy="0"/>
          <a:chOff x="0" y="0"/>
          <a:chExt cx="0" cy="0"/>
        </a:xfrm>
      </p:grpSpPr>
      <p:sp>
        <p:nvSpPr>
          <p:cNvPr id="33" name="Google Shape;3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30"/>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00000"/>
                </a:solidFill>
                <a:latin typeface="Helvetica Neue"/>
                <a:ea typeface="Helvetica Neue"/>
                <a:cs typeface="Helvetica Neue"/>
                <a:sym typeface="Helvetica Neue"/>
              </a:rPr>
              <a:t>Agenda</a:t>
            </a:r>
            <a:endParaRPr sz="2800" b="0" i="0" u="none" strike="noStrike" cap="none">
              <a:solidFill>
                <a:srgbClr val="000000"/>
              </a:solidFill>
              <a:latin typeface="Helvetica Neue"/>
              <a:ea typeface="Helvetica Neue"/>
              <a:cs typeface="Helvetica Neue"/>
              <a:sym typeface="Helvetica Neue"/>
            </a:endParaRPr>
          </a:p>
        </p:txBody>
      </p:sp>
      <p:sp>
        <p:nvSpPr>
          <p:cNvPr id="35" name="Google Shape;35;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dvantages &amp; Disadvantages">
  <p:cSld name="TITLE_ONLY_1_1">
    <p:spTree>
      <p:nvGrpSpPr>
        <p:cNvPr id="1" name="Shape 36"/>
        <p:cNvGrpSpPr/>
        <p:nvPr/>
      </p:nvGrpSpPr>
      <p:grpSpPr>
        <a:xfrm>
          <a:off x="0" y="0"/>
          <a:ext cx="0" cy="0"/>
          <a:chOff x="0" y="0"/>
          <a:chExt cx="0" cy="0"/>
        </a:xfrm>
      </p:grpSpPr>
      <p:sp>
        <p:nvSpPr>
          <p:cNvPr id="37" name="Google Shape;37;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31"/>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000000"/>
                </a:solidFill>
                <a:latin typeface="Helvetica Neue"/>
                <a:ea typeface="Helvetica Neue"/>
                <a:cs typeface="Helvetica Neue"/>
                <a:sym typeface="Helvetica Neue"/>
              </a:rPr>
              <a:t>Advantages &amp; Disadvantages</a:t>
            </a:r>
            <a:endParaRPr sz="2800" b="0" i="0" u="none" strike="noStrike" cap="none">
              <a:solidFill>
                <a:srgbClr val="000000"/>
              </a:solidFill>
              <a:latin typeface="Helvetica Neue"/>
              <a:ea typeface="Helvetica Neue"/>
              <a:cs typeface="Helvetica Neue"/>
              <a:sym typeface="Helvetica Neue"/>
            </a:endParaRPr>
          </a:p>
        </p:txBody>
      </p:sp>
      <p:sp>
        <p:nvSpPr>
          <p:cNvPr id="39" name="Google Shape;39;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2" name="Google Shape;42;p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43" name="Google Shape;4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Helvetica Neue"/>
              <a:buChar char="●"/>
              <a:defRPr sz="1800" b="0" i="0" u="none" strike="noStrike" cap="none">
                <a:solidFill>
                  <a:schemeClr val="dk2"/>
                </a:solidFill>
                <a:latin typeface="Helvetica Neue"/>
                <a:ea typeface="Helvetica Neue"/>
                <a:cs typeface="Helvetica Neue"/>
                <a:sym typeface="Helvetica Neue"/>
              </a:defRPr>
            </a:lvl1pPr>
            <a:lvl2pPr marL="914400" marR="0" lvl="1"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2pPr>
            <a:lvl3pPr marL="1371600" marR="0" lvl="2"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3pPr>
            <a:lvl4pPr marL="1828800" marR="0" lvl="3"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4pPr>
            <a:lvl5pPr marL="2286000" marR="0" lvl="4"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5pPr>
            <a:lvl6pPr marL="2743200" marR="0" lvl="5"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6pPr>
            <a:lvl7pPr marL="3200400" marR="0" lvl="6"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7pPr>
            <a:lvl8pPr marL="3657600" marR="0" lvl="7"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8pPr>
            <a:lvl9pPr marL="4114800" marR="0" lvl="8" indent="-317500" algn="l" rtl="0">
              <a:lnSpc>
                <a:spcPct val="115000"/>
              </a:lnSpc>
              <a:spcBef>
                <a:spcPts val="1600"/>
              </a:spcBef>
              <a:spcAft>
                <a:spcPts val="160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9pPr>
          </a:lstStyle>
          <a:p>
            <a:endParaRPr/>
          </a:p>
        </p:txBody>
      </p:sp>
      <p:sp>
        <p:nvSpPr>
          <p:cNvPr id="8" name="Google Shape;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23"/>
          <p:cNvSpPr txBox="1"/>
          <p:nvPr/>
        </p:nvSpPr>
        <p:spPr>
          <a:xfrm>
            <a:off x="2234400" y="4867800"/>
            <a:ext cx="4675200" cy="275700"/>
          </a:xfrm>
          <a:prstGeom prst="rect">
            <a:avLst/>
          </a:prstGeom>
          <a:noFill/>
          <a:ln>
            <a:noFill/>
          </a:ln>
        </p:spPr>
        <p:txBody>
          <a:bodyPr spcFirstLastPara="1" wrap="square" lIns="91425" tIns="91425" rIns="91425" bIns="91425" anchor="t" anchorCtr="0">
            <a:noAutofit/>
          </a:bodyPr>
          <a:lstStyle/>
          <a:p>
            <a:pPr marL="12700" marR="0" lvl="0" indent="0" algn="ctr" rtl="0">
              <a:lnSpc>
                <a:spcPct val="102500"/>
              </a:lnSpc>
              <a:spcBef>
                <a:spcPts val="0"/>
              </a:spcBef>
              <a:spcAft>
                <a:spcPts val="0"/>
              </a:spcAft>
              <a:buClr>
                <a:srgbClr val="000000"/>
              </a:buClr>
              <a:buSzPts val="600"/>
              <a:buFont typeface="Arial"/>
              <a:buNone/>
            </a:pPr>
            <a:r>
              <a:rPr lang="en" sz="600" b="0" i="0" u="none" strike="noStrike" cap="none">
                <a:solidFill>
                  <a:srgbClr val="7E7E7E"/>
                </a:solidFill>
                <a:latin typeface="Helvetica Neue Light"/>
                <a:ea typeface="Helvetica Neue Light"/>
                <a:cs typeface="Helvetica Neue Light"/>
                <a:sym typeface="Helvetica Neue Light"/>
              </a:rPr>
              <a:t>Proprietary content. © Great Learning. All Rights Reserved. Unauthorized use or distribution prohibited.</a:t>
            </a:r>
            <a:endParaRPr sz="600" b="0" i="0" u="none" strike="noStrike" cap="none">
              <a:solidFill>
                <a:srgbClr val="000000"/>
              </a:solidFill>
              <a:latin typeface="Helvetica Neue Light"/>
              <a:ea typeface="Helvetica Neue Light"/>
              <a:cs typeface="Helvetica Neue Light"/>
              <a:sym typeface="Helvetica Neue Light"/>
            </a:endParaRPr>
          </a:p>
        </p:txBody>
      </p:sp>
      <p:pic>
        <p:nvPicPr>
          <p:cNvPr id="10" name="Google Shape;10;p23"/>
          <p:cNvPicPr preferRelativeResize="0"/>
          <p:nvPr/>
        </p:nvPicPr>
        <p:blipFill rotWithShape="1">
          <a:blip r:embed="rId19">
            <a:alphaModFix/>
          </a:blip>
          <a:srcRect/>
          <a:stretch/>
        </p:blipFill>
        <p:spPr>
          <a:xfrm>
            <a:off x="7628481" y="143219"/>
            <a:ext cx="1321960" cy="259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gif"/><Relationship Id="rId4" Type="http://schemas.openxmlformats.org/officeDocument/2006/relationships/hyperlink" Target="http://cs231n.github.io/convolutional-network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owardsdatascience.com/applied-deep-learning-part-4-convolutional-neural-networks-584bc134c1e2"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towardsdatascience.com/applied-deep-learning-part-4-convolutional-neural-networks-584bc134c1e2"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applied-deep-learning-part-4-convolutional-neural-networks-584bc134c1e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hyperlink" Target="https://towardsdatascience.com/applied-deep-learning-part-4-convolutional-neural-networks-584bc134c1e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owardsdatascience.com/applied-deep-learning-part-4-convolutional-neural-networks-584bc134c1e2"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zone.com/articles/image-data-analysis-using-numpy-amp-opencv"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dzone.com/articles/image-data-analysis-using-numpy-amp-opencv"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hyperlink" Target="https://towardsdatascience.com/simple-introduction-to-convolutional-neural-networks-cdf8d3077ba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owardsdatascience.com/simple-introduction-to-convolutional-neural-networks-cdf8d3077ba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
          <p:cNvSpPr txBox="1">
            <a:spLocks noGrp="1"/>
          </p:cNvSpPr>
          <p:nvPr>
            <p:ph type="ctrTitle"/>
          </p:nvPr>
        </p:nvSpPr>
        <p:spPr>
          <a:xfrm>
            <a:off x="311700" y="1697338"/>
            <a:ext cx="8520600" cy="919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solidFill>
                  <a:srgbClr val="365F91"/>
                </a:solidFill>
                <a:latin typeface="Helvetica Neue Light"/>
                <a:ea typeface="Helvetica Neue Light"/>
                <a:cs typeface="Helvetica Neue Light"/>
                <a:sym typeface="Helvetica Neue Light"/>
              </a:rPr>
              <a:t>Week</a:t>
            </a:r>
            <a:r>
              <a:rPr lang="en">
                <a:solidFill>
                  <a:srgbClr val="365F91"/>
                </a:solidFill>
              </a:rPr>
              <a:t> </a:t>
            </a:r>
            <a:r>
              <a:rPr lang="en"/>
              <a:t>1</a:t>
            </a:r>
            <a:endParaRPr>
              <a:solidFill>
                <a:srgbClr val="365F91"/>
              </a:solidFill>
              <a:latin typeface="Helvetica Neue Light"/>
              <a:ea typeface="Helvetica Neue Light"/>
              <a:cs typeface="Helvetica Neue Light"/>
              <a:sym typeface="Helvetica Neue Light"/>
            </a:endParaRPr>
          </a:p>
        </p:txBody>
      </p:sp>
      <p:sp>
        <p:nvSpPr>
          <p:cNvPr id="72" name="Google Shape;72;p1"/>
          <p:cNvSpPr txBox="1">
            <a:spLocks noGrp="1"/>
          </p:cNvSpPr>
          <p:nvPr>
            <p:ph type="subTitle" idx="1"/>
          </p:nvPr>
        </p:nvSpPr>
        <p:spPr>
          <a:xfrm>
            <a:off x="311700" y="2653563"/>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rgbClr val="039BE5"/>
                </a:solidFill>
              </a:rPr>
              <a:t>Introduction to Convolutional Neural Networks</a:t>
            </a:r>
            <a:endParaRPr>
              <a:solidFill>
                <a:srgbClr val="039BE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Features from kernels</a:t>
            </a:r>
            <a:endParaRPr/>
          </a:p>
        </p:txBody>
      </p:sp>
      <p:pic>
        <p:nvPicPr>
          <p:cNvPr id="144" name="Google Shape;144;p10"/>
          <p:cNvPicPr preferRelativeResize="0"/>
          <p:nvPr/>
        </p:nvPicPr>
        <p:blipFill rotWithShape="1">
          <a:blip r:embed="rId3">
            <a:alphaModFix/>
          </a:blip>
          <a:srcRect/>
          <a:stretch/>
        </p:blipFill>
        <p:spPr>
          <a:xfrm>
            <a:off x="432000" y="1627325"/>
            <a:ext cx="8280000" cy="1994100"/>
          </a:xfrm>
          <a:prstGeom prst="rect">
            <a:avLst/>
          </a:prstGeom>
          <a:noFill/>
          <a:ln>
            <a:noFill/>
          </a:ln>
        </p:spPr>
      </p:pic>
      <p:sp>
        <p:nvSpPr>
          <p:cNvPr id="145" name="Google Shape;145;p10"/>
          <p:cNvSpPr txBox="1"/>
          <p:nvPr/>
        </p:nvSpPr>
        <p:spPr>
          <a:xfrm>
            <a:off x="1109829" y="3765271"/>
            <a:ext cx="1047900" cy="29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Helvetica Neue"/>
                <a:ea typeface="Helvetica Neue"/>
                <a:cs typeface="Helvetica Neue"/>
                <a:sym typeface="Helvetica Neue"/>
              </a:rPr>
              <a:t>Original</a:t>
            </a:r>
            <a:endParaRPr sz="1800" b="0" i="0" u="none" strike="noStrike" cap="none">
              <a:solidFill>
                <a:srgbClr val="000000"/>
              </a:solidFill>
              <a:latin typeface="Helvetica Neue"/>
              <a:ea typeface="Helvetica Neue"/>
              <a:cs typeface="Helvetica Neue"/>
              <a:sym typeface="Helvetica Neue"/>
            </a:endParaRPr>
          </a:p>
        </p:txBody>
      </p:sp>
      <p:sp>
        <p:nvSpPr>
          <p:cNvPr id="146" name="Google Shape;146;p10"/>
          <p:cNvSpPr txBox="1"/>
          <p:nvPr/>
        </p:nvSpPr>
        <p:spPr>
          <a:xfrm>
            <a:off x="3139158" y="3758132"/>
            <a:ext cx="1047900" cy="29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Helvetica Neue"/>
                <a:ea typeface="Helvetica Neue"/>
                <a:cs typeface="Helvetica Neue"/>
                <a:sym typeface="Helvetica Neue"/>
              </a:rPr>
              <a:t>Sharpen</a:t>
            </a:r>
            <a:endParaRPr sz="1800" b="0" i="0" u="none" strike="noStrike" cap="none">
              <a:solidFill>
                <a:srgbClr val="000000"/>
              </a:solidFill>
              <a:latin typeface="Helvetica Neue"/>
              <a:ea typeface="Helvetica Neue"/>
              <a:cs typeface="Helvetica Neue"/>
              <a:sym typeface="Helvetica Neue"/>
            </a:endParaRPr>
          </a:p>
        </p:txBody>
      </p:sp>
      <p:sp>
        <p:nvSpPr>
          <p:cNvPr id="147" name="Google Shape;147;p10"/>
          <p:cNvSpPr txBox="1"/>
          <p:nvPr/>
        </p:nvSpPr>
        <p:spPr>
          <a:xfrm>
            <a:off x="5101951" y="3758132"/>
            <a:ext cx="1047900" cy="29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Helvetica Neue"/>
                <a:ea typeface="Helvetica Neue"/>
                <a:cs typeface="Helvetica Neue"/>
                <a:sym typeface="Helvetica Neue"/>
              </a:rPr>
              <a:t>Edge Detect</a:t>
            </a:r>
            <a:endParaRPr sz="1800" b="0" i="0" u="none" strike="noStrike" cap="none">
              <a:solidFill>
                <a:srgbClr val="000000"/>
              </a:solidFill>
              <a:latin typeface="Helvetica Neue"/>
              <a:ea typeface="Helvetica Neue"/>
              <a:cs typeface="Helvetica Neue"/>
              <a:sym typeface="Helvetica Neue"/>
            </a:endParaRPr>
          </a:p>
        </p:txBody>
      </p:sp>
      <p:sp>
        <p:nvSpPr>
          <p:cNvPr id="148" name="Google Shape;148;p10"/>
          <p:cNvSpPr txBox="1"/>
          <p:nvPr/>
        </p:nvSpPr>
        <p:spPr>
          <a:xfrm>
            <a:off x="6929298" y="3758132"/>
            <a:ext cx="1718100" cy="29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Helvetica Neue"/>
                <a:ea typeface="Helvetica Neue"/>
                <a:cs typeface="Helvetica Neue"/>
                <a:sym typeface="Helvetica Neue"/>
              </a:rPr>
              <a:t>Stronger Edge Detect</a:t>
            </a:r>
            <a:endParaRPr sz="1800" b="0" i="0" u="none" strike="noStrike" cap="none">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Features from kernels</a:t>
            </a:r>
            <a:endParaRPr/>
          </a:p>
        </p:txBody>
      </p:sp>
      <p:pic>
        <p:nvPicPr>
          <p:cNvPr id="154" name="Google Shape;154;p11"/>
          <p:cNvPicPr preferRelativeResize="0"/>
          <p:nvPr/>
        </p:nvPicPr>
        <p:blipFill rotWithShape="1">
          <a:blip r:embed="rId3">
            <a:alphaModFix/>
          </a:blip>
          <a:srcRect/>
          <a:stretch/>
        </p:blipFill>
        <p:spPr>
          <a:xfrm>
            <a:off x="1058725" y="2243550"/>
            <a:ext cx="4647900" cy="2041800"/>
          </a:xfrm>
          <a:prstGeom prst="rect">
            <a:avLst/>
          </a:prstGeom>
          <a:noFill/>
          <a:ln>
            <a:noFill/>
          </a:ln>
        </p:spPr>
      </p:pic>
      <p:pic>
        <p:nvPicPr>
          <p:cNvPr id="155" name="Google Shape;155;p11"/>
          <p:cNvPicPr preferRelativeResize="0"/>
          <p:nvPr/>
        </p:nvPicPr>
        <p:blipFill rotWithShape="1">
          <a:blip r:embed="rId4">
            <a:alphaModFix/>
          </a:blip>
          <a:srcRect/>
          <a:stretch/>
        </p:blipFill>
        <p:spPr>
          <a:xfrm>
            <a:off x="4721175" y="1184325"/>
            <a:ext cx="3510300" cy="226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b="1">
                <a:solidFill>
                  <a:srgbClr val="365F91"/>
                </a:solidFill>
              </a:rPr>
              <a:t>Convolutional </a:t>
            </a:r>
            <a:r>
              <a:rPr lang="en">
                <a:solidFill>
                  <a:srgbClr val="039BE5"/>
                </a:solidFill>
                <a:latin typeface="Helvetica Neue Light"/>
                <a:ea typeface="Helvetica Neue Light"/>
                <a:cs typeface="Helvetica Neue Light"/>
                <a:sym typeface="Helvetica Neue Light"/>
              </a:rPr>
              <a:t>neural networks</a:t>
            </a:r>
            <a:endParaRPr>
              <a:solidFill>
                <a:srgbClr val="039BE5"/>
              </a:solidFill>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Convolutional layer</a:t>
            </a:r>
            <a:endParaRPr/>
          </a:p>
        </p:txBody>
      </p:sp>
      <p:pic>
        <p:nvPicPr>
          <p:cNvPr id="166" name="Google Shape;166;p13"/>
          <p:cNvPicPr preferRelativeResize="0"/>
          <p:nvPr/>
        </p:nvPicPr>
        <p:blipFill rotWithShape="1">
          <a:blip r:embed="rId3">
            <a:alphaModFix/>
          </a:blip>
          <a:srcRect t="1160" b="2088"/>
          <a:stretch/>
        </p:blipFill>
        <p:spPr>
          <a:xfrm>
            <a:off x="1111425" y="1182800"/>
            <a:ext cx="3773599" cy="3024750"/>
          </a:xfrm>
          <a:prstGeom prst="rect">
            <a:avLst/>
          </a:prstGeom>
          <a:noFill/>
          <a:ln>
            <a:noFill/>
          </a:ln>
        </p:spPr>
      </p:pic>
      <p:sp>
        <p:nvSpPr>
          <p:cNvPr id="167" name="Google Shape;167;p13"/>
          <p:cNvSpPr txBox="1"/>
          <p:nvPr/>
        </p:nvSpPr>
        <p:spPr>
          <a:xfrm>
            <a:off x="75576"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 source:</a:t>
            </a:r>
            <a:r>
              <a:rPr lang="en" sz="600" b="0" i="1" u="none" strike="noStrike" cap="none">
                <a:solidFill>
                  <a:srgbClr val="365F91"/>
                </a:solidFill>
                <a:latin typeface="Helvetica Neue"/>
                <a:ea typeface="Helvetica Neue"/>
                <a:cs typeface="Helvetica Neue"/>
                <a:sym typeface="Helvetica Neue"/>
              </a:rPr>
              <a:t> </a:t>
            </a:r>
            <a:r>
              <a:rPr lang="en" sz="600" b="0" i="1" u="sng" strike="noStrike" cap="none">
                <a:solidFill>
                  <a:srgbClr val="365F91"/>
                </a:solidFill>
                <a:latin typeface="Helvetica Neue"/>
                <a:ea typeface="Helvetica Neue"/>
                <a:cs typeface="Helvetica Neue"/>
                <a:sym typeface="Helvetica Neue"/>
                <a:hlinkClick r:id="rId4"/>
              </a:rPr>
              <a:t>cs231 notes</a:t>
            </a:r>
            <a:endParaRPr sz="600" b="0" i="1" u="none" strike="noStrike" cap="none">
              <a:solidFill>
                <a:srgbClr val="365F91"/>
              </a:solidFill>
              <a:latin typeface="Helvetica Neue"/>
              <a:ea typeface="Helvetica Neue"/>
              <a:cs typeface="Helvetica Neue"/>
              <a:sym typeface="Helvetica Neue"/>
            </a:endParaRPr>
          </a:p>
        </p:txBody>
      </p:sp>
      <p:pic>
        <p:nvPicPr>
          <p:cNvPr id="168" name="Google Shape;168;p13"/>
          <p:cNvPicPr preferRelativeResize="0"/>
          <p:nvPr/>
        </p:nvPicPr>
        <p:blipFill rotWithShape="1">
          <a:blip r:embed="rId5">
            <a:alphaModFix/>
          </a:blip>
          <a:srcRect/>
          <a:stretch/>
        </p:blipFill>
        <p:spPr>
          <a:xfrm>
            <a:off x="4864450" y="1205800"/>
            <a:ext cx="3005550" cy="2150776"/>
          </a:xfrm>
          <a:prstGeom prst="rect">
            <a:avLst/>
          </a:prstGeom>
          <a:noFill/>
          <a:ln>
            <a:noFill/>
          </a:ln>
        </p:spPr>
      </p:pic>
      <p:pic>
        <p:nvPicPr>
          <p:cNvPr id="169" name="Google Shape;169;p13"/>
          <p:cNvPicPr preferRelativeResize="0"/>
          <p:nvPr/>
        </p:nvPicPr>
        <p:blipFill rotWithShape="1">
          <a:blip r:embed="rId6">
            <a:alphaModFix/>
          </a:blip>
          <a:srcRect/>
          <a:stretch/>
        </p:blipFill>
        <p:spPr>
          <a:xfrm>
            <a:off x="6879650" y="3187050"/>
            <a:ext cx="974100" cy="138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Convolutional layer</a:t>
            </a:r>
            <a:endParaRPr/>
          </a:p>
        </p:txBody>
      </p:sp>
      <p:sp>
        <p:nvSpPr>
          <p:cNvPr id="175" name="Google Shape;175;p14"/>
          <p:cNvSpPr txBox="1"/>
          <p:nvPr/>
        </p:nvSpPr>
        <p:spPr>
          <a:xfrm>
            <a:off x="76358"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 source:</a:t>
            </a:r>
            <a:r>
              <a:rPr lang="en" sz="600" b="0" i="1" u="none" strike="noStrike" cap="none">
                <a:solidFill>
                  <a:srgbClr val="365F91"/>
                </a:solidFill>
                <a:latin typeface="Helvetica Neue"/>
                <a:ea typeface="Helvetica Neue"/>
                <a:cs typeface="Helvetica Neue"/>
                <a:sym typeface="Helvetica Neue"/>
              </a:rPr>
              <a:t> </a:t>
            </a:r>
            <a:r>
              <a:rPr lang="en" sz="600" b="0" i="1" u="sng" strike="noStrike" cap="none">
                <a:solidFill>
                  <a:srgbClr val="365F91"/>
                </a:solidFill>
                <a:latin typeface="Helvetica Neue"/>
                <a:ea typeface="Helvetica Neue"/>
                <a:cs typeface="Helvetica Neue"/>
                <a:sym typeface="Helvetica Neue"/>
                <a:hlinkClick r:id="rId3"/>
              </a:rPr>
              <a:t>towardsdatascience</a:t>
            </a:r>
            <a:endParaRPr sz="600" b="0" i="1" u="none" strike="noStrike" cap="none">
              <a:solidFill>
                <a:srgbClr val="365F91"/>
              </a:solidFill>
              <a:latin typeface="Helvetica Neue"/>
              <a:ea typeface="Helvetica Neue"/>
              <a:cs typeface="Helvetica Neue"/>
              <a:sym typeface="Helvetica Neue"/>
            </a:endParaRPr>
          </a:p>
        </p:txBody>
      </p:sp>
      <p:pic>
        <p:nvPicPr>
          <p:cNvPr id="176" name="Google Shape;176;p14"/>
          <p:cNvPicPr preferRelativeResize="0"/>
          <p:nvPr/>
        </p:nvPicPr>
        <p:blipFill rotWithShape="1">
          <a:blip r:embed="rId4">
            <a:alphaModFix/>
          </a:blip>
          <a:srcRect/>
          <a:stretch/>
        </p:blipFill>
        <p:spPr>
          <a:xfrm>
            <a:off x="910476" y="1797777"/>
            <a:ext cx="3279000" cy="1922400"/>
          </a:xfrm>
          <a:prstGeom prst="rect">
            <a:avLst/>
          </a:prstGeom>
          <a:noFill/>
          <a:ln>
            <a:noFill/>
          </a:ln>
        </p:spPr>
      </p:pic>
      <p:pic>
        <p:nvPicPr>
          <p:cNvPr id="177" name="Google Shape;177;p14"/>
          <p:cNvPicPr preferRelativeResize="0"/>
          <p:nvPr/>
        </p:nvPicPr>
        <p:blipFill rotWithShape="1">
          <a:blip r:embed="rId5">
            <a:alphaModFix/>
          </a:blip>
          <a:srcRect/>
          <a:stretch/>
        </p:blipFill>
        <p:spPr>
          <a:xfrm>
            <a:off x="4629224" y="1797576"/>
            <a:ext cx="3589331" cy="192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Convolutional layers</a:t>
            </a:r>
            <a:endParaRPr/>
          </a:p>
        </p:txBody>
      </p:sp>
      <p:pic>
        <p:nvPicPr>
          <p:cNvPr id="183" name="Google Shape;183;p15"/>
          <p:cNvPicPr preferRelativeResize="0"/>
          <p:nvPr/>
        </p:nvPicPr>
        <p:blipFill rotWithShape="1">
          <a:blip r:embed="rId3">
            <a:alphaModFix/>
          </a:blip>
          <a:srcRect b="12164"/>
          <a:stretch/>
        </p:blipFill>
        <p:spPr>
          <a:xfrm>
            <a:off x="1559038" y="1286800"/>
            <a:ext cx="6025924" cy="1820425"/>
          </a:xfrm>
          <a:prstGeom prst="rect">
            <a:avLst/>
          </a:prstGeom>
          <a:noFill/>
          <a:ln>
            <a:noFill/>
          </a:ln>
        </p:spPr>
      </p:pic>
      <p:pic>
        <p:nvPicPr>
          <p:cNvPr id="184" name="Google Shape;184;p15"/>
          <p:cNvPicPr preferRelativeResize="0"/>
          <p:nvPr/>
        </p:nvPicPr>
        <p:blipFill rotWithShape="1">
          <a:blip r:embed="rId4">
            <a:alphaModFix/>
          </a:blip>
          <a:srcRect/>
          <a:stretch/>
        </p:blipFill>
        <p:spPr>
          <a:xfrm>
            <a:off x="3826350" y="3970600"/>
            <a:ext cx="1491301" cy="667625"/>
          </a:xfrm>
          <a:prstGeom prst="rect">
            <a:avLst/>
          </a:prstGeom>
          <a:noFill/>
          <a:ln>
            <a:noFill/>
          </a:ln>
        </p:spPr>
      </p:pic>
      <p:grpSp>
        <p:nvGrpSpPr>
          <p:cNvPr id="185" name="Google Shape;185;p15"/>
          <p:cNvGrpSpPr/>
          <p:nvPr/>
        </p:nvGrpSpPr>
        <p:grpSpPr>
          <a:xfrm>
            <a:off x="1158655" y="3123225"/>
            <a:ext cx="6826689" cy="757500"/>
            <a:chOff x="868399" y="3428025"/>
            <a:chExt cx="6826689" cy="757500"/>
          </a:xfrm>
        </p:grpSpPr>
        <p:pic>
          <p:nvPicPr>
            <p:cNvPr id="186" name="Google Shape;186;p15"/>
            <p:cNvPicPr preferRelativeResize="0"/>
            <p:nvPr/>
          </p:nvPicPr>
          <p:blipFill rotWithShape="1">
            <a:blip r:embed="rId5">
              <a:alphaModFix/>
            </a:blip>
            <a:srcRect b="4251"/>
            <a:stretch/>
          </p:blipFill>
          <p:spPr>
            <a:xfrm>
              <a:off x="868399" y="3428025"/>
              <a:ext cx="6826689" cy="757500"/>
            </a:xfrm>
            <a:prstGeom prst="rect">
              <a:avLst/>
            </a:prstGeom>
            <a:noFill/>
            <a:ln>
              <a:noFill/>
            </a:ln>
          </p:spPr>
        </p:pic>
        <p:sp>
          <p:nvSpPr>
            <p:cNvPr id="187" name="Google Shape;187;p15"/>
            <p:cNvSpPr txBox="1"/>
            <p:nvPr/>
          </p:nvSpPr>
          <p:spPr>
            <a:xfrm>
              <a:off x="1764001" y="3856250"/>
              <a:ext cx="807600" cy="215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Helvetica Neue"/>
                  <a:ea typeface="Helvetica Neue"/>
                  <a:cs typeface="Helvetica Neue"/>
                  <a:sym typeface="Helvetica Neue"/>
                </a:rPr>
                <a:t>2x2x4 (s=2)</a:t>
              </a:r>
              <a:endParaRPr sz="900" b="0" i="0" u="none" strike="noStrike" cap="none">
                <a:solidFill>
                  <a:srgbClr val="000000"/>
                </a:solidFill>
                <a:latin typeface="Helvetica Neue"/>
                <a:ea typeface="Helvetica Neue"/>
                <a:cs typeface="Helvetica Neue"/>
                <a:sym typeface="Helvetica Neue"/>
              </a:endParaRPr>
            </a:p>
          </p:txBody>
        </p:sp>
        <p:sp>
          <p:nvSpPr>
            <p:cNvPr id="188" name="Google Shape;188;p15"/>
            <p:cNvSpPr txBox="1"/>
            <p:nvPr/>
          </p:nvSpPr>
          <p:spPr>
            <a:xfrm>
              <a:off x="4049950" y="3848708"/>
              <a:ext cx="475200" cy="215700"/>
            </a:xfrm>
            <a:prstGeom prst="rect">
              <a:avLst/>
            </a:prstGeom>
            <a:solidFill>
              <a:schemeClr val="l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Helvetica Neue"/>
                  <a:ea typeface="Helvetica Neue"/>
                  <a:cs typeface="Helvetica Neue"/>
                  <a:sym typeface="Helvetica Neue"/>
                </a:rPr>
                <a:t>2x2x8 (s=2)</a:t>
              </a:r>
              <a:endParaRPr sz="900" b="0" i="0" u="none" strike="noStrike" cap="none">
                <a:solidFill>
                  <a:srgbClr val="000000"/>
                </a:solidFill>
                <a:latin typeface="Helvetica Neue"/>
                <a:ea typeface="Helvetica Neue"/>
                <a:cs typeface="Helvetica Neue"/>
                <a:sym typeface="Helvetica Neue"/>
              </a:endParaRPr>
            </a:p>
          </p:txBody>
        </p:sp>
        <p:sp>
          <p:nvSpPr>
            <p:cNvPr id="189" name="Google Shape;189;p15"/>
            <p:cNvSpPr txBox="1"/>
            <p:nvPr/>
          </p:nvSpPr>
          <p:spPr>
            <a:xfrm>
              <a:off x="6336000" y="3856250"/>
              <a:ext cx="915000" cy="215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Helvetica Neue"/>
                  <a:ea typeface="Helvetica Neue"/>
                  <a:cs typeface="Helvetica Neue"/>
                  <a:sym typeface="Helvetica Neue"/>
                </a:rPr>
                <a:t>2x2x32 (s=2)</a:t>
              </a:r>
              <a:endParaRPr sz="900" b="0" i="0" u="none" strike="noStrike" cap="none">
                <a:solidFill>
                  <a:srgbClr val="000000"/>
                </a:solidFill>
                <a:latin typeface="Helvetica Neue"/>
                <a:ea typeface="Helvetica Neue"/>
                <a:cs typeface="Helvetica Neue"/>
                <a:sym typeface="Helvetica Neue"/>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Padding</a:t>
            </a:r>
            <a:endParaRPr/>
          </a:p>
        </p:txBody>
      </p:sp>
      <p:pic>
        <p:nvPicPr>
          <p:cNvPr id="195" name="Google Shape;195;p16"/>
          <p:cNvPicPr preferRelativeResize="0"/>
          <p:nvPr/>
        </p:nvPicPr>
        <p:blipFill rotWithShape="1">
          <a:blip r:embed="rId3">
            <a:alphaModFix/>
          </a:blip>
          <a:srcRect/>
          <a:stretch/>
        </p:blipFill>
        <p:spPr>
          <a:xfrm>
            <a:off x="2089625" y="1208750"/>
            <a:ext cx="4964749" cy="3096550"/>
          </a:xfrm>
          <a:prstGeom prst="rect">
            <a:avLst/>
          </a:prstGeom>
          <a:noFill/>
          <a:ln>
            <a:noFill/>
          </a:ln>
        </p:spPr>
      </p:pic>
      <p:sp>
        <p:nvSpPr>
          <p:cNvPr id="196" name="Google Shape;196;p16"/>
          <p:cNvSpPr txBox="1"/>
          <p:nvPr/>
        </p:nvSpPr>
        <p:spPr>
          <a:xfrm>
            <a:off x="76358"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 source:</a:t>
            </a:r>
            <a:r>
              <a:rPr lang="en" sz="600" b="0" i="1" u="none" strike="noStrike" cap="none">
                <a:solidFill>
                  <a:srgbClr val="365F91"/>
                </a:solidFill>
                <a:latin typeface="Helvetica Neue"/>
                <a:ea typeface="Helvetica Neue"/>
                <a:cs typeface="Helvetica Neue"/>
                <a:sym typeface="Helvetica Neue"/>
              </a:rPr>
              <a:t> </a:t>
            </a:r>
            <a:r>
              <a:rPr lang="en" sz="600" b="0" i="1" u="sng" strike="noStrike" cap="none">
                <a:solidFill>
                  <a:srgbClr val="365F91"/>
                </a:solidFill>
                <a:latin typeface="Helvetica Neue"/>
                <a:ea typeface="Helvetica Neue"/>
                <a:cs typeface="Helvetica Neue"/>
                <a:sym typeface="Helvetica Neue"/>
                <a:hlinkClick r:id="rId4"/>
              </a:rPr>
              <a:t>towardsdatascience</a:t>
            </a:r>
            <a:endParaRPr sz="600" b="0" i="1" u="none" strike="noStrike" cap="none">
              <a:solidFill>
                <a:srgbClr val="365F9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Pooling Layers</a:t>
            </a:r>
            <a:endParaRPr/>
          </a:p>
        </p:txBody>
      </p:sp>
      <p:sp>
        <p:nvSpPr>
          <p:cNvPr id="202" name="Google Shape;202;p17"/>
          <p:cNvSpPr txBox="1"/>
          <p:nvPr/>
        </p:nvSpPr>
        <p:spPr>
          <a:xfrm>
            <a:off x="76358"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 source:</a:t>
            </a:r>
            <a:r>
              <a:rPr lang="en" sz="600" b="0" i="1" u="none" strike="noStrike" cap="none">
                <a:solidFill>
                  <a:srgbClr val="365F91"/>
                </a:solidFill>
                <a:latin typeface="Helvetica Neue"/>
                <a:ea typeface="Helvetica Neue"/>
                <a:cs typeface="Helvetica Neue"/>
                <a:sym typeface="Helvetica Neue"/>
              </a:rPr>
              <a:t> </a:t>
            </a:r>
            <a:r>
              <a:rPr lang="en" sz="600" b="0" i="1" u="sng" strike="noStrike" cap="none">
                <a:solidFill>
                  <a:srgbClr val="365F91"/>
                </a:solidFill>
                <a:latin typeface="Helvetica Neue"/>
                <a:ea typeface="Helvetica Neue"/>
                <a:cs typeface="Helvetica Neue"/>
                <a:sym typeface="Helvetica Neue"/>
                <a:hlinkClick r:id="rId3"/>
              </a:rPr>
              <a:t>towardsdatascience</a:t>
            </a:r>
            <a:endParaRPr sz="600" b="0" i="1" u="none" strike="noStrike" cap="none">
              <a:solidFill>
                <a:srgbClr val="365F91"/>
              </a:solidFill>
              <a:latin typeface="Helvetica Neue"/>
              <a:ea typeface="Helvetica Neue"/>
              <a:cs typeface="Helvetica Neue"/>
              <a:sym typeface="Helvetica Neue"/>
            </a:endParaRPr>
          </a:p>
        </p:txBody>
      </p:sp>
      <p:pic>
        <p:nvPicPr>
          <p:cNvPr id="203" name="Google Shape;203;p17"/>
          <p:cNvPicPr preferRelativeResize="0"/>
          <p:nvPr/>
        </p:nvPicPr>
        <p:blipFill rotWithShape="1">
          <a:blip r:embed="rId4">
            <a:alphaModFix/>
          </a:blip>
          <a:srcRect/>
          <a:stretch/>
        </p:blipFill>
        <p:spPr>
          <a:xfrm>
            <a:off x="2501938" y="1216201"/>
            <a:ext cx="4140124" cy="3049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Flatten and fully connected layers</a:t>
            </a:r>
            <a:endParaRPr/>
          </a:p>
        </p:txBody>
      </p:sp>
      <p:sp>
        <p:nvSpPr>
          <p:cNvPr id="209" name="Google Shape;209;p18"/>
          <p:cNvSpPr txBox="1"/>
          <p:nvPr/>
        </p:nvSpPr>
        <p:spPr>
          <a:xfrm>
            <a:off x="76358"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 source:</a:t>
            </a:r>
            <a:r>
              <a:rPr lang="en" sz="600" b="0" i="1" u="none" strike="noStrike" cap="none">
                <a:solidFill>
                  <a:srgbClr val="365F91"/>
                </a:solidFill>
                <a:latin typeface="Helvetica Neue"/>
                <a:ea typeface="Helvetica Neue"/>
                <a:cs typeface="Helvetica Neue"/>
                <a:sym typeface="Helvetica Neue"/>
              </a:rPr>
              <a:t> </a:t>
            </a:r>
            <a:r>
              <a:rPr lang="en" sz="600" b="0" i="1" u="sng" strike="noStrike" cap="none">
                <a:solidFill>
                  <a:srgbClr val="365F91"/>
                </a:solidFill>
                <a:latin typeface="Helvetica Neue"/>
                <a:ea typeface="Helvetica Neue"/>
                <a:cs typeface="Helvetica Neue"/>
                <a:sym typeface="Helvetica Neue"/>
                <a:hlinkClick r:id="rId3"/>
              </a:rPr>
              <a:t>towardsdatascience</a:t>
            </a:r>
            <a:endParaRPr sz="600" b="0" i="1" u="none" strike="noStrike" cap="none">
              <a:solidFill>
                <a:srgbClr val="365F91"/>
              </a:solidFill>
              <a:latin typeface="Helvetica Neue"/>
              <a:ea typeface="Helvetica Neue"/>
              <a:cs typeface="Helvetica Neue"/>
              <a:sym typeface="Helvetica Neue"/>
            </a:endParaRPr>
          </a:p>
        </p:txBody>
      </p:sp>
      <p:pic>
        <p:nvPicPr>
          <p:cNvPr id="210" name="Google Shape;210;p18"/>
          <p:cNvPicPr preferRelativeResize="0"/>
          <p:nvPr/>
        </p:nvPicPr>
        <p:blipFill rotWithShape="1">
          <a:blip r:embed="rId4">
            <a:alphaModFix/>
          </a:blip>
          <a:srcRect/>
          <a:stretch/>
        </p:blipFill>
        <p:spPr>
          <a:xfrm>
            <a:off x="1972800" y="1391100"/>
            <a:ext cx="5198400" cy="3026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CNNs for classification</a:t>
            </a:r>
            <a:endParaRPr/>
          </a:p>
        </p:txBody>
      </p:sp>
      <p:pic>
        <p:nvPicPr>
          <p:cNvPr id="216" name="Google Shape;216;p19"/>
          <p:cNvPicPr preferRelativeResize="0"/>
          <p:nvPr/>
        </p:nvPicPr>
        <p:blipFill rotWithShape="1">
          <a:blip r:embed="rId3">
            <a:alphaModFix/>
          </a:blip>
          <a:srcRect/>
          <a:stretch/>
        </p:blipFill>
        <p:spPr>
          <a:xfrm>
            <a:off x="968500" y="1630175"/>
            <a:ext cx="7207001" cy="2434850"/>
          </a:xfrm>
          <a:prstGeom prst="rect">
            <a:avLst/>
          </a:prstGeom>
          <a:noFill/>
          <a:ln>
            <a:noFill/>
          </a:ln>
        </p:spPr>
      </p:pic>
      <p:sp>
        <p:nvSpPr>
          <p:cNvPr id="217" name="Google Shape;217;p19"/>
          <p:cNvSpPr txBox="1"/>
          <p:nvPr/>
        </p:nvSpPr>
        <p:spPr>
          <a:xfrm>
            <a:off x="76358"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 source:</a:t>
            </a:r>
            <a:r>
              <a:rPr lang="en" sz="600" b="0" i="1" u="none" strike="noStrike" cap="none">
                <a:solidFill>
                  <a:srgbClr val="365F91"/>
                </a:solidFill>
                <a:latin typeface="Helvetica Neue"/>
                <a:ea typeface="Helvetica Neue"/>
                <a:cs typeface="Helvetica Neue"/>
                <a:sym typeface="Helvetica Neue"/>
              </a:rPr>
              <a:t> </a:t>
            </a:r>
            <a:r>
              <a:rPr lang="en" sz="600" b="0" i="1" u="sng" strike="noStrike" cap="none">
                <a:solidFill>
                  <a:srgbClr val="365F91"/>
                </a:solidFill>
                <a:latin typeface="Helvetica Neue"/>
                <a:ea typeface="Helvetica Neue"/>
                <a:cs typeface="Helvetica Neue"/>
                <a:sym typeface="Helvetica Neue"/>
                <a:hlinkClick r:id="rId4"/>
              </a:rPr>
              <a:t>towardsdatascience</a:t>
            </a:r>
            <a:endParaRPr sz="600" b="0" i="1" u="none" strike="noStrike" cap="none">
              <a:solidFill>
                <a:srgbClr val="365F9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Topics you have covered in week 1 videos</a:t>
            </a:r>
            <a:endParaRPr/>
          </a:p>
        </p:txBody>
      </p:sp>
      <p:sp>
        <p:nvSpPr>
          <p:cNvPr id="78" name="Google Shape;78;p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Image data structures and types</a:t>
            </a:r>
            <a:endParaRPr/>
          </a:p>
          <a:p>
            <a:pPr marL="457200" lvl="0" indent="-342900" algn="l" rtl="0">
              <a:lnSpc>
                <a:spcPct val="115000"/>
              </a:lnSpc>
              <a:spcBef>
                <a:spcPts val="0"/>
              </a:spcBef>
              <a:spcAft>
                <a:spcPts val="0"/>
              </a:spcAft>
              <a:buSzPts val="1800"/>
              <a:buChar char="●"/>
            </a:pPr>
            <a:r>
              <a:rPr lang="en"/>
              <a:t>Convolution of Filters/kernels on Images</a:t>
            </a:r>
            <a:endParaRPr/>
          </a:p>
          <a:p>
            <a:pPr marL="457200" lvl="0" indent="-342900" algn="l" rtl="0">
              <a:lnSpc>
                <a:spcPct val="115000"/>
              </a:lnSpc>
              <a:spcBef>
                <a:spcPts val="0"/>
              </a:spcBef>
              <a:spcAft>
                <a:spcPts val="0"/>
              </a:spcAft>
              <a:buSzPts val="1800"/>
              <a:buChar char="●"/>
            </a:pPr>
            <a:r>
              <a:rPr lang="en"/>
              <a:t>Convolutional neural networks vs Fully connected networks</a:t>
            </a:r>
            <a:endParaRPr/>
          </a:p>
          <a:p>
            <a:pPr marL="457200" lvl="0" indent="-342900" algn="l" rtl="0">
              <a:lnSpc>
                <a:spcPct val="115000"/>
              </a:lnSpc>
              <a:spcBef>
                <a:spcPts val="0"/>
              </a:spcBef>
              <a:spcAft>
                <a:spcPts val="0"/>
              </a:spcAft>
              <a:buSzPts val="1800"/>
              <a:buChar char="●"/>
            </a:pPr>
            <a:r>
              <a:rPr lang="en"/>
              <a:t>Convolutional layers</a:t>
            </a:r>
            <a:endParaRPr/>
          </a:p>
          <a:p>
            <a:pPr marL="457200" lvl="0" indent="-342900" algn="l" rtl="0">
              <a:lnSpc>
                <a:spcPct val="115000"/>
              </a:lnSpc>
              <a:spcBef>
                <a:spcPts val="0"/>
              </a:spcBef>
              <a:spcAft>
                <a:spcPts val="0"/>
              </a:spcAft>
              <a:buSzPts val="1800"/>
              <a:buChar char="●"/>
            </a:pPr>
            <a:r>
              <a:rPr lang="en"/>
              <a:t>Average and Max Pooling layers</a:t>
            </a:r>
            <a:endParaRPr/>
          </a:p>
          <a:p>
            <a:pPr marL="457200" lvl="0" indent="-342900" algn="l" rtl="0">
              <a:lnSpc>
                <a:spcPct val="115000"/>
              </a:lnSpc>
              <a:spcBef>
                <a:spcPts val="0"/>
              </a:spcBef>
              <a:spcAft>
                <a:spcPts val="0"/>
              </a:spcAft>
              <a:buSzPts val="1800"/>
              <a:buChar char="●"/>
            </a:pPr>
            <a:r>
              <a:rPr lang="en"/>
              <a:t>Forward prop and Backprop in CNNs</a:t>
            </a:r>
            <a:endParaRPr/>
          </a:p>
          <a:p>
            <a:pPr marL="457200" lvl="0" indent="-342900" algn="l" rtl="0">
              <a:lnSpc>
                <a:spcPct val="115000"/>
              </a:lnSpc>
              <a:spcBef>
                <a:spcPts val="0"/>
              </a:spcBef>
              <a:spcAft>
                <a:spcPts val="0"/>
              </a:spcAft>
              <a:buSzPts val="1800"/>
              <a:buChar char="●"/>
            </a:pPr>
            <a:r>
              <a:rPr lang="en"/>
              <a:t>Implementation of CNNs in Keras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
          <p:cNvSpPr/>
          <p:nvPr/>
        </p:nvSpPr>
        <p:spPr>
          <a:xfrm>
            <a:off x="1" y="7433"/>
            <a:ext cx="9143999" cy="5171527"/>
          </a:xfrm>
          <a:prstGeom prst="rect">
            <a:avLst/>
          </a:prstGeom>
          <a:gradFill>
            <a:gsLst>
              <a:gs pos="0">
                <a:srgbClr val="051249"/>
              </a:gs>
              <a:gs pos="50000">
                <a:srgbClr val="040F47"/>
              </a:gs>
              <a:gs pos="100000">
                <a:srgbClr val="020842"/>
              </a:gs>
            </a:gsLst>
            <a:lin ang="5400012" scaled="0"/>
          </a:gradFill>
          <a:ln>
            <a:noFill/>
          </a:ln>
        </p:spPr>
        <p:txBody>
          <a:bodyPr spcFirstLastPara="1" wrap="square" lIns="68569" tIns="68569" rIns="68569" bIns="68569" anchor="ctr" anchorCtr="0">
            <a:noAutofit/>
          </a:bodyPr>
          <a:lstStyle/>
          <a:p>
            <a:endParaRPr sz="1050"/>
          </a:p>
        </p:txBody>
      </p:sp>
      <p:pic>
        <p:nvPicPr>
          <p:cNvPr id="97" name="Google Shape;97;p1"/>
          <p:cNvPicPr preferRelativeResize="0"/>
          <p:nvPr/>
        </p:nvPicPr>
        <p:blipFill rotWithShape="1">
          <a:blip r:embed="rId3">
            <a:alphaModFix/>
          </a:blip>
          <a:srcRect l="51444" t="2456" r="7298"/>
          <a:stretch/>
        </p:blipFill>
        <p:spPr>
          <a:xfrm>
            <a:off x="1" y="316523"/>
            <a:ext cx="3597812" cy="4862436"/>
          </a:xfrm>
          <a:prstGeom prst="rect">
            <a:avLst/>
          </a:prstGeom>
          <a:noFill/>
          <a:ln>
            <a:noFill/>
          </a:ln>
        </p:spPr>
      </p:pic>
      <p:pic>
        <p:nvPicPr>
          <p:cNvPr id="99" name="Google Shape;99;p1"/>
          <p:cNvPicPr preferRelativeResize="0"/>
          <p:nvPr/>
        </p:nvPicPr>
        <p:blipFill rotWithShape="1">
          <a:blip r:embed="rId4">
            <a:alphaModFix/>
          </a:blip>
          <a:srcRect/>
          <a:stretch/>
        </p:blipFill>
        <p:spPr>
          <a:xfrm>
            <a:off x="7420469" y="91841"/>
            <a:ext cx="1723531" cy="604511"/>
          </a:xfrm>
          <a:prstGeom prst="rect">
            <a:avLst/>
          </a:prstGeom>
          <a:noFill/>
          <a:ln>
            <a:noFill/>
          </a:ln>
        </p:spPr>
      </p:pic>
      <p:sp>
        <p:nvSpPr>
          <p:cNvPr id="100" name="Google Shape;100;p1"/>
          <p:cNvSpPr/>
          <p:nvPr/>
        </p:nvSpPr>
        <p:spPr>
          <a:xfrm>
            <a:off x="3403926" y="158305"/>
            <a:ext cx="4113405" cy="1200298"/>
          </a:xfrm>
          <a:prstGeom prst="rect">
            <a:avLst/>
          </a:prstGeom>
          <a:noFill/>
          <a:ln>
            <a:noFill/>
          </a:ln>
        </p:spPr>
        <p:txBody>
          <a:bodyPr spcFirstLastPara="1" wrap="square" lIns="68569" tIns="34275" rIns="68569" bIns="34275" anchor="t" anchorCtr="0">
            <a:spAutoFit/>
          </a:bodyPr>
          <a:lstStyle/>
          <a:p>
            <a:pPr algn="just"/>
            <a:r>
              <a:rPr lang="en-US" sz="4050" b="1" i="1" dirty="0">
                <a:solidFill>
                  <a:srgbClr val="FFFFFF"/>
                </a:solidFill>
                <a:latin typeface="Montserrat"/>
                <a:ea typeface="Montserrat"/>
                <a:cs typeface="Montserrat"/>
                <a:sym typeface="Montserrat"/>
              </a:rPr>
              <a:t>AIML @WORK</a:t>
            </a:r>
            <a:endParaRPr sz="4050" b="1" i="1" dirty="0">
              <a:solidFill>
                <a:srgbClr val="FFFFFF"/>
              </a:solidFill>
              <a:latin typeface="Montserrat"/>
              <a:ea typeface="Montserrat"/>
              <a:cs typeface="Montserrat"/>
              <a:sym typeface="Montserrat"/>
            </a:endParaRPr>
          </a:p>
          <a:p>
            <a:pPr algn="just"/>
            <a:r>
              <a:rPr lang="en-US" sz="3300" i="1" dirty="0">
                <a:solidFill>
                  <a:schemeClr val="dk1"/>
                </a:solidFill>
                <a:latin typeface="Montserrat"/>
                <a:ea typeface="Montserrat"/>
                <a:cs typeface="Montserrat"/>
                <a:sym typeface="Montserrat"/>
              </a:rPr>
              <a:t> </a:t>
            </a:r>
            <a:r>
              <a:rPr lang="en-US" sz="1800" b="1" i="1" dirty="0">
                <a:solidFill>
                  <a:srgbClr val="FFFFFF"/>
                </a:solidFill>
                <a:latin typeface="Montserrat"/>
                <a:ea typeface="Montserrat"/>
                <a:cs typeface="Montserrat"/>
                <a:sym typeface="Montserrat"/>
              </a:rPr>
              <a:t>PGPAIML @ Great Learning</a:t>
            </a:r>
            <a:r>
              <a:rPr lang="en-US" sz="1350" b="1" i="1" dirty="0">
                <a:solidFill>
                  <a:srgbClr val="FFFFFF"/>
                </a:solidFill>
                <a:latin typeface="Montserrat"/>
                <a:ea typeface="Montserrat"/>
                <a:cs typeface="Montserrat"/>
                <a:sym typeface="Montserrat"/>
              </a:rPr>
              <a:t> </a:t>
            </a:r>
            <a:endParaRPr sz="1350" b="1" i="1" dirty="0">
              <a:solidFill>
                <a:srgbClr val="FFFFFF"/>
              </a:solidFill>
              <a:latin typeface="Montserrat"/>
              <a:ea typeface="Montserrat"/>
              <a:cs typeface="Montserrat"/>
              <a:sym typeface="Montserrat"/>
            </a:endParaRPr>
          </a:p>
        </p:txBody>
      </p:sp>
      <p:sp>
        <p:nvSpPr>
          <p:cNvPr id="101" name="Google Shape;101;p1"/>
          <p:cNvSpPr/>
          <p:nvPr/>
        </p:nvSpPr>
        <p:spPr>
          <a:xfrm>
            <a:off x="3517856" y="1246709"/>
            <a:ext cx="5022000" cy="323143"/>
          </a:xfrm>
          <a:prstGeom prst="rect">
            <a:avLst/>
          </a:prstGeom>
          <a:noFill/>
          <a:ln>
            <a:noFill/>
          </a:ln>
        </p:spPr>
        <p:txBody>
          <a:bodyPr spcFirstLastPara="1" wrap="square" lIns="68569" tIns="68569" rIns="68569" bIns="68569" anchor="t" anchorCtr="0">
            <a:spAutoFit/>
          </a:bodyPr>
          <a:lstStyle/>
          <a:p>
            <a:pPr lvl="0"/>
            <a:r>
              <a:rPr lang="en-US" sz="1200" b="1" i="1" dirty="0">
                <a:solidFill>
                  <a:srgbClr val="FFFFFF"/>
                </a:solidFill>
                <a:latin typeface="Montserrat"/>
              </a:rPr>
              <a:t>Enabling Learners to Apply the AI/ML Concepts at Work</a:t>
            </a:r>
            <a:endParaRPr sz="1200" b="1" i="1" dirty="0">
              <a:solidFill>
                <a:srgbClr val="FFFFFF"/>
              </a:solidFill>
              <a:latin typeface="Montserrat"/>
              <a:sym typeface="Montserrat"/>
            </a:endParaRPr>
          </a:p>
        </p:txBody>
      </p:sp>
      <p:sp>
        <p:nvSpPr>
          <p:cNvPr id="102" name="Google Shape;102;p1"/>
          <p:cNvSpPr/>
          <p:nvPr/>
        </p:nvSpPr>
        <p:spPr>
          <a:xfrm>
            <a:off x="7420469" y="4672322"/>
            <a:ext cx="1701213" cy="265435"/>
          </a:xfrm>
          <a:prstGeom prst="rect">
            <a:avLst/>
          </a:prstGeom>
          <a:noFill/>
          <a:ln>
            <a:noFill/>
          </a:ln>
        </p:spPr>
        <p:txBody>
          <a:bodyPr spcFirstLastPara="1" wrap="square" lIns="68569" tIns="68569" rIns="68569" bIns="68569" anchor="t" anchorCtr="0">
            <a:spAutoFit/>
          </a:bodyPr>
          <a:lstStyle/>
          <a:p>
            <a:r>
              <a:rPr lang="en-US" sz="825" b="1" i="1" dirty="0">
                <a:solidFill>
                  <a:srgbClr val="FFFFFF"/>
                </a:solidFill>
                <a:latin typeface="Montserrat"/>
                <a:ea typeface="Montserrat"/>
                <a:cs typeface="Montserrat"/>
                <a:sym typeface="Montserrat"/>
              </a:rPr>
              <a:t>AIML Operations | AIMLAW</a:t>
            </a:r>
            <a:endParaRPr sz="825" b="1" i="1" dirty="0">
              <a:solidFill>
                <a:srgbClr val="FFFFFF"/>
              </a:solidFill>
              <a:latin typeface="Montserrat"/>
              <a:ea typeface="Montserrat"/>
              <a:cs typeface="Montserrat"/>
              <a:sym typeface="Montserrat"/>
            </a:endParaRPr>
          </a:p>
        </p:txBody>
      </p:sp>
      <p:sp>
        <p:nvSpPr>
          <p:cNvPr id="103" name="Google Shape;103;p1"/>
          <p:cNvSpPr/>
          <p:nvPr/>
        </p:nvSpPr>
        <p:spPr>
          <a:xfrm>
            <a:off x="4881562" y="4876655"/>
            <a:ext cx="4262438" cy="230810"/>
          </a:xfrm>
          <a:prstGeom prst="rect">
            <a:avLst/>
          </a:prstGeom>
          <a:noFill/>
          <a:ln>
            <a:noFill/>
          </a:ln>
        </p:spPr>
        <p:txBody>
          <a:bodyPr spcFirstLastPara="1" wrap="square" lIns="68569" tIns="68569" rIns="68569" bIns="68569" anchor="t" anchorCtr="0">
            <a:spAutoFit/>
          </a:bodyPr>
          <a:lstStyle/>
          <a:p>
            <a:r>
              <a:rPr lang="en-US" sz="600" b="1" i="1" dirty="0">
                <a:solidFill>
                  <a:srgbClr val="FFFFFF"/>
                </a:solidFill>
                <a:latin typeface="Montserrat"/>
                <a:ea typeface="Montserrat"/>
                <a:cs typeface="Montserrat"/>
                <a:sym typeface="Montserrat"/>
              </a:rPr>
              <a:t>@Great Learning Proprietary Content. All rights reserved. Unauthorized use or distribution prohibited</a:t>
            </a:r>
            <a:endParaRPr sz="600" b="1" i="1" dirty="0">
              <a:solidFill>
                <a:srgbClr val="FFFFFF"/>
              </a:solidFill>
              <a:latin typeface="Montserrat"/>
              <a:ea typeface="Montserrat"/>
              <a:cs typeface="Montserrat"/>
              <a:sym typeface="Montserrat"/>
            </a:endParaRPr>
          </a:p>
        </p:txBody>
      </p:sp>
      <p:sp>
        <p:nvSpPr>
          <p:cNvPr id="2" name="TextBox 1">
            <a:extLst>
              <a:ext uri="{FF2B5EF4-FFF2-40B4-BE49-F238E27FC236}">
                <a16:creationId xmlns:a16="http://schemas.microsoft.com/office/drawing/2014/main" id="{08B1BD05-425E-487B-B1CC-9CBEB4843B3D}"/>
              </a:ext>
            </a:extLst>
          </p:cNvPr>
          <p:cNvSpPr txBox="1"/>
          <p:nvPr/>
        </p:nvSpPr>
        <p:spPr>
          <a:xfrm>
            <a:off x="3517857" y="1549156"/>
            <a:ext cx="5706100" cy="3300904"/>
          </a:xfrm>
          <a:prstGeom prst="rect">
            <a:avLst/>
          </a:prstGeom>
          <a:noFill/>
        </p:spPr>
        <p:txBody>
          <a:bodyPr wrap="square" rtlCol="0">
            <a:spAutoFit/>
          </a:bodyPr>
          <a:lstStyle/>
          <a:p>
            <a:pPr marL="9525">
              <a:lnSpc>
                <a:spcPct val="150000"/>
              </a:lnSpc>
              <a:spcBef>
                <a:spcPts val="68"/>
              </a:spcBef>
            </a:pPr>
            <a:r>
              <a:rPr lang="en-US" sz="1200" b="1" i="1" dirty="0">
                <a:solidFill>
                  <a:srgbClr val="FFFFFF"/>
                </a:solidFill>
                <a:latin typeface="Montserrat"/>
              </a:rPr>
              <a:t>Apply  </a:t>
            </a:r>
            <a:r>
              <a:rPr lang="en-US" sz="1200" b="1" i="1" dirty="0">
                <a:solidFill>
                  <a:srgbClr val="FFFF00"/>
                </a:solidFill>
                <a:latin typeface="Montserrat"/>
              </a:rPr>
              <a:t>AIML at your workplace </a:t>
            </a:r>
            <a:r>
              <a:rPr lang="en-US" sz="1200" b="1" i="1" dirty="0">
                <a:solidFill>
                  <a:srgbClr val="FFFFFF"/>
                </a:solidFill>
                <a:latin typeface="Montserrat"/>
              </a:rPr>
              <a:t>to gain some instant benefits:</a:t>
            </a:r>
          </a:p>
          <a:p>
            <a:pPr marL="433388" marR="1283017"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Get noticed by your management with your outstanding analysis backed by data  science.</a:t>
            </a:r>
          </a:p>
          <a:p>
            <a:pPr marL="433388" marR="807720"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Create an impact in your organization by taking up small projects/initiatives to solve  critical issues using data science.</a:t>
            </a:r>
          </a:p>
          <a:p>
            <a:pPr marL="433388" marR="786765"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Network with members from the data science vertical of your organization and seek  opportunities to contribute in small projects.</a:t>
            </a:r>
          </a:p>
          <a:p>
            <a:pPr marL="433388" marR="3810" indent="-424339">
              <a:lnSpc>
                <a:spcPct val="150000"/>
              </a:lnSpc>
              <a:buClr>
                <a:schemeClr val="bg1"/>
              </a:buClr>
              <a:buSzPct val="202000"/>
              <a:buChar char="•"/>
              <a:tabLst>
                <a:tab pos="433388" algn="l"/>
                <a:tab pos="433864" algn="l"/>
              </a:tabLst>
            </a:pPr>
            <a:r>
              <a:rPr lang="en-US" sz="1200" b="1" i="1" dirty="0">
                <a:solidFill>
                  <a:srgbClr val="FFFFFF"/>
                </a:solidFill>
                <a:latin typeface="Montserrat"/>
              </a:rPr>
              <a:t>Share your success stories with us and the world to position yourself as a subject matter  expert in data science.</a:t>
            </a:r>
          </a:p>
          <a:p>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b="1">
                <a:solidFill>
                  <a:srgbClr val="365F91"/>
                </a:solidFill>
              </a:rPr>
              <a:t>Summary</a:t>
            </a:r>
            <a:endParaRPr>
              <a:solidFill>
                <a:srgbClr val="039BE5"/>
              </a:solidFill>
              <a:latin typeface="Helvetica Neue Light"/>
              <a:ea typeface="Helvetica Neue Light"/>
              <a:cs typeface="Helvetica Neue Light"/>
              <a:sym typeface="Helvetica Neue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In summary - Deep CNNs</a:t>
            </a:r>
            <a:endParaRPr/>
          </a:p>
        </p:txBody>
      </p:sp>
      <p:sp>
        <p:nvSpPr>
          <p:cNvPr id="228" name="Google Shape;228;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Kernels are feature extractors</a:t>
            </a:r>
            <a:endParaRPr/>
          </a:p>
          <a:p>
            <a:pPr marL="457200" lvl="0" indent="-342900" algn="l" rtl="0">
              <a:lnSpc>
                <a:spcPct val="100000"/>
              </a:lnSpc>
              <a:spcBef>
                <a:spcPts val="1600"/>
              </a:spcBef>
              <a:spcAft>
                <a:spcPts val="0"/>
              </a:spcAft>
              <a:buSzPts val="1800"/>
              <a:buChar char="•"/>
            </a:pPr>
            <a:r>
              <a:rPr lang="en"/>
              <a:t>CNNs are trained to learn the features</a:t>
            </a:r>
            <a:endParaRPr/>
          </a:p>
          <a:p>
            <a:pPr marL="457200" lvl="0" indent="-342900" algn="l" rtl="0">
              <a:lnSpc>
                <a:spcPct val="100000"/>
              </a:lnSpc>
              <a:spcBef>
                <a:spcPts val="1600"/>
              </a:spcBef>
              <a:spcAft>
                <a:spcPts val="0"/>
              </a:spcAft>
              <a:buSzPts val="1800"/>
              <a:buChar char="•"/>
            </a:pPr>
            <a:r>
              <a:rPr lang="en"/>
              <a:t>Convolutional Layers</a:t>
            </a:r>
            <a:endParaRPr/>
          </a:p>
          <a:p>
            <a:pPr marL="457200" lvl="0" indent="-342900" algn="l" rtl="0">
              <a:lnSpc>
                <a:spcPct val="100000"/>
              </a:lnSpc>
              <a:spcBef>
                <a:spcPts val="1600"/>
              </a:spcBef>
              <a:spcAft>
                <a:spcPts val="0"/>
              </a:spcAft>
              <a:buSzPts val="1800"/>
              <a:buChar char="•"/>
            </a:pPr>
            <a:r>
              <a:rPr lang="en"/>
              <a:t>Stride and Padding</a:t>
            </a:r>
            <a:endParaRPr/>
          </a:p>
          <a:p>
            <a:pPr marL="457200" lvl="0" indent="-342900" algn="l" rtl="0">
              <a:lnSpc>
                <a:spcPct val="100000"/>
              </a:lnSpc>
              <a:spcBef>
                <a:spcPts val="1600"/>
              </a:spcBef>
              <a:spcAft>
                <a:spcPts val="0"/>
              </a:spcAft>
              <a:buSzPts val="1800"/>
              <a:buChar char="•"/>
            </a:pPr>
            <a:r>
              <a:rPr lang="en"/>
              <a:t>Max and Average Pooling Layers</a:t>
            </a:r>
            <a:endParaRPr/>
          </a:p>
          <a:p>
            <a:pPr marL="457200" lvl="0" indent="-342900" algn="l" rtl="0">
              <a:lnSpc>
                <a:spcPct val="100000"/>
              </a:lnSpc>
              <a:spcBef>
                <a:spcPts val="1600"/>
              </a:spcBef>
              <a:spcAft>
                <a:spcPts val="0"/>
              </a:spcAft>
              <a:buSzPts val="1800"/>
              <a:buChar char="•"/>
            </a:pPr>
            <a:r>
              <a:rPr lang="en"/>
              <a:t>Flattening and Fully connected final layers</a:t>
            </a:r>
            <a:endParaRPr/>
          </a:p>
          <a:p>
            <a:pPr marL="457200" lvl="0" indent="-342900" algn="l" rtl="0">
              <a:lnSpc>
                <a:spcPct val="100000"/>
              </a:lnSpc>
              <a:spcBef>
                <a:spcPts val="1600"/>
              </a:spcBef>
              <a:spcAft>
                <a:spcPts val="1600"/>
              </a:spcAft>
              <a:buSzPts val="1800"/>
              <a:buChar char="•"/>
            </a:pPr>
            <a:r>
              <a:rPr lang="en"/>
              <a:t>CNN Classifier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solidFill>
                  <a:srgbClr val="365F91"/>
                </a:solidFill>
              </a:rPr>
              <a:t>Thank</a:t>
            </a:r>
            <a:r>
              <a:rPr lang="en"/>
              <a:t> </a:t>
            </a:r>
            <a:r>
              <a:rPr lang="en">
                <a:solidFill>
                  <a:srgbClr val="039BE5"/>
                </a:solidFill>
                <a:latin typeface="Helvetica Neue Light"/>
                <a:ea typeface="Helvetica Neue Light"/>
                <a:cs typeface="Helvetica Neue Light"/>
                <a:sym typeface="Helvetica Neue Light"/>
              </a:rPr>
              <a:t>you!</a:t>
            </a:r>
            <a:r>
              <a:rPr lang="en"/>
              <a:t> </a:t>
            </a:r>
            <a:r>
              <a:rPr lang="en">
                <a:solidFill>
                  <a:srgbClr val="999999"/>
                </a:solidFill>
                <a:latin typeface="Helvetica Neue Light"/>
                <a:ea typeface="Helvetica Neue Light"/>
                <a:cs typeface="Helvetica Neue Light"/>
                <a:sym typeface="Helvetica Neue Light"/>
              </a:rPr>
              <a:t>:)</a:t>
            </a:r>
            <a:endParaRPr>
              <a:solidFill>
                <a:srgbClr val="999999"/>
              </a:solidFill>
              <a:latin typeface="Helvetica Neue Light"/>
              <a:ea typeface="Helvetica Neue Light"/>
              <a:cs typeface="Helvetica Neue Light"/>
              <a:sym typeface="Helvetica Neue Light"/>
            </a:endParaRPr>
          </a:p>
        </p:txBody>
      </p:sp>
      <p:sp>
        <p:nvSpPr>
          <p:cNvPr id="234" name="Google Shape;234;p2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Questions are always welcome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Session agenda</a:t>
            </a:r>
            <a:endParaRPr/>
          </a:p>
        </p:txBody>
      </p:sp>
      <p:sp>
        <p:nvSpPr>
          <p:cNvPr id="84" name="Google Shape;84;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Basics of Image handling in python</a:t>
            </a:r>
            <a:endParaRPr/>
          </a:p>
          <a:p>
            <a:pPr marL="457200" lvl="0" indent="-342900" algn="l" rtl="0">
              <a:lnSpc>
                <a:spcPct val="115000"/>
              </a:lnSpc>
              <a:spcBef>
                <a:spcPts val="0"/>
              </a:spcBef>
              <a:spcAft>
                <a:spcPts val="0"/>
              </a:spcAft>
              <a:buSzPts val="1800"/>
              <a:buChar char="●"/>
            </a:pPr>
            <a:r>
              <a:rPr lang="en"/>
              <a:t>Understanding filtering</a:t>
            </a:r>
            <a:endParaRPr/>
          </a:p>
          <a:p>
            <a:pPr marL="457200" lvl="0" indent="-342900" algn="l" rtl="0">
              <a:lnSpc>
                <a:spcPct val="115000"/>
              </a:lnSpc>
              <a:spcBef>
                <a:spcPts val="0"/>
              </a:spcBef>
              <a:spcAft>
                <a:spcPts val="0"/>
              </a:spcAft>
              <a:buSzPts val="1800"/>
              <a:buChar char="●"/>
            </a:pPr>
            <a:r>
              <a:rPr lang="en"/>
              <a:t>Understanding CNNs</a:t>
            </a:r>
            <a:endParaRPr/>
          </a:p>
          <a:p>
            <a:pPr marL="457200" lvl="0" indent="-342900" algn="l" rtl="0">
              <a:lnSpc>
                <a:spcPct val="115000"/>
              </a:lnSpc>
              <a:spcBef>
                <a:spcPts val="0"/>
              </a:spcBef>
              <a:spcAft>
                <a:spcPts val="0"/>
              </a:spcAft>
              <a:buSzPts val="1800"/>
              <a:buChar char="●"/>
            </a:pPr>
            <a:r>
              <a:rPr lang="en"/>
              <a:t>Case study</a:t>
            </a:r>
            <a:endParaRPr/>
          </a:p>
          <a:p>
            <a:pPr marL="457200" lvl="0" indent="-342900" algn="l" rtl="0">
              <a:lnSpc>
                <a:spcPct val="115000"/>
              </a:lnSpc>
              <a:spcBef>
                <a:spcPts val="0"/>
              </a:spcBef>
              <a:spcAft>
                <a:spcPts val="0"/>
              </a:spcAft>
              <a:buSzPts val="1800"/>
              <a:buChar char="●"/>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88"/>
        <p:cNvGrpSpPr/>
        <p:nvPr/>
      </p:nvGrpSpPr>
      <p:grpSpPr>
        <a:xfrm>
          <a:off x="0" y="0"/>
          <a:ext cx="0" cy="0"/>
          <a:chOff x="0" y="0"/>
          <a:chExt cx="0" cy="0"/>
        </a:xfrm>
      </p:grpSpPr>
      <p:sp>
        <p:nvSpPr>
          <p:cNvPr id="89" name="Google Shape;8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b="1">
                <a:solidFill>
                  <a:srgbClr val="365F91"/>
                </a:solidFill>
              </a:rPr>
              <a:t>Image </a:t>
            </a:r>
            <a:r>
              <a:rPr lang="en">
                <a:solidFill>
                  <a:srgbClr val="039BE5"/>
                </a:solidFill>
                <a:latin typeface="Helvetica Neue Light"/>
                <a:ea typeface="Helvetica Neue Light"/>
                <a:cs typeface="Helvetica Neue Light"/>
                <a:sym typeface="Helvetica Neue Light"/>
              </a:rPr>
              <a:t>basics</a:t>
            </a:r>
            <a:endParaRPr>
              <a:solidFill>
                <a:srgbClr val="039BE5"/>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Digital Images</a:t>
            </a:r>
            <a:endParaRPr/>
          </a:p>
        </p:txBody>
      </p:sp>
      <p:sp>
        <p:nvSpPr>
          <p:cNvPr id="95" name="Google Shape;95;p5"/>
          <p:cNvSpPr txBox="1"/>
          <p:nvPr/>
        </p:nvSpPr>
        <p:spPr>
          <a:xfrm>
            <a:off x="311700" y="3469575"/>
            <a:ext cx="8415300" cy="121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rgbClr val="434343"/>
                </a:solidFill>
                <a:latin typeface="Helvetica Neue"/>
                <a:ea typeface="Helvetica Neue"/>
                <a:cs typeface="Helvetica Neue"/>
                <a:sym typeface="Helvetica Neue"/>
              </a:rPr>
              <a:t>Digital Images</a:t>
            </a:r>
            <a:r>
              <a:rPr lang="en" sz="1200" b="0" i="0" u="none" strike="noStrike" cap="none">
                <a:solidFill>
                  <a:srgbClr val="434343"/>
                </a:solidFill>
                <a:latin typeface="Helvetica Neue"/>
                <a:ea typeface="Helvetica Neue"/>
                <a:cs typeface="Helvetica Neue"/>
                <a:sym typeface="Helvetica Neue"/>
              </a:rPr>
              <a:t> are 2D or 3D matrices depending upon if they are greyscale or colour images. An entire image is discretized into small units called pixels. Each pixel is identified by it’s row and column number. Each pixel in a grayscale or black and white image has a single value (Range 0~255) denoting the intensity of the image at that pixel location. Each pixel in a colour image has respectively 3 values(Range 0~255) denoting the intensities of Red, Blue and Green channels.</a:t>
            </a:r>
            <a:endParaRPr sz="1200" b="0" i="0" u="none" strike="noStrike" cap="none">
              <a:solidFill>
                <a:srgbClr val="434343"/>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434343"/>
                </a:solidFill>
                <a:latin typeface="Helvetica Neue"/>
                <a:ea typeface="Helvetica Neue"/>
                <a:cs typeface="Helvetica Neue"/>
                <a:sym typeface="Helvetica Neue"/>
              </a:rPr>
              <a:t>The size of the image is generally denoted by the number of rows and columns.  </a:t>
            </a:r>
            <a:endParaRPr sz="1200" b="0" i="0" u="none" strike="noStrike" cap="none">
              <a:solidFill>
                <a:srgbClr val="434343"/>
              </a:solidFill>
              <a:latin typeface="Helvetica Neue"/>
              <a:ea typeface="Helvetica Neue"/>
              <a:cs typeface="Helvetica Neue"/>
              <a:sym typeface="Helvetica Neue"/>
            </a:endParaRPr>
          </a:p>
        </p:txBody>
      </p:sp>
      <p:sp>
        <p:nvSpPr>
          <p:cNvPr id="96" name="Google Shape;96;p5"/>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 and text source: </a:t>
            </a:r>
            <a:r>
              <a:rPr lang="en" sz="600" b="0" i="1" u="sng" strike="noStrike" cap="none">
                <a:solidFill>
                  <a:srgbClr val="365F91"/>
                </a:solidFill>
                <a:latin typeface="Helvetica Neue"/>
                <a:ea typeface="Helvetica Neue"/>
                <a:cs typeface="Helvetica Neue"/>
                <a:sym typeface="Helvetica Neue"/>
                <a:hlinkClick r:id="rId3"/>
              </a:rPr>
              <a:t>dzone</a:t>
            </a:r>
            <a:endParaRPr sz="600" b="0" i="1" u="none" strike="noStrike" cap="none">
              <a:solidFill>
                <a:srgbClr val="365F91"/>
              </a:solidFill>
              <a:latin typeface="Helvetica Neue"/>
              <a:ea typeface="Helvetica Neue"/>
              <a:cs typeface="Helvetica Neue"/>
              <a:sym typeface="Helvetica Neue"/>
            </a:endParaRPr>
          </a:p>
        </p:txBody>
      </p:sp>
      <p:pic>
        <p:nvPicPr>
          <p:cNvPr id="97" name="Google Shape;97;p5"/>
          <p:cNvPicPr preferRelativeResize="0"/>
          <p:nvPr/>
        </p:nvPicPr>
        <p:blipFill rotWithShape="1">
          <a:blip r:embed="rId4">
            <a:alphaModFix/>
          </a:blip>
          <a:srcRect r="69707" b="46822"/>
          <a:stretch/>
        </p:blipFill>
        <p:spPr>
          <a:xfrm>
            <a:off x="823075" y="1205125"/>
            <a:ext cx="2241518" cy="2112053"/>
          </a:xfrm>
          <a:prstGeom prst="rect">
            <a:avLst/>
          </a:prstGeom>
          <a:noFill/>
          <a:ln>
            <a:noFill/>
          </a:ln>
        </p:spPr>
      </p:pic>
      <p:pic>
        <p:nvPicPr>
          <p:cNvPr id="98" name="Google Shape;98;p5"/>
          <p:cNvPicPr preferRelativeResize="0"/>
          <p:nvPr/>
        </p:nvPicPr>
        <p:blipFill rotWithShape="1">
          <a:blip r:embed="rId4">
            <a:alphaModFix/>
          </a:blip>
          <a:srcRect l="30674" t="38976" r="13164"/>
          <a:stretch/>
        </p:blipFill>
        <p:spPr>
          <a:xfrm>
            <a:off x="3847875" y="1204150"/>
            <a:ext cx="3621169" cy="21120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Digital Images</a:t>
            </a:r>
            <a:endParaRPr/>
          </a:p>
        </p:txBody>
      </p:sp>
      <p:sp>
        <p:nvSpPr>
          <p:cNvPr id="104" name="Google Shape;104;p6"/>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 and text source: </a:t>
            </a:r>
            <a:r>
              <a:rPr lang="en" sz="600" b="0" i="1" u="sng" strike="noStrike" cap="none">
                <a:solidFill>
                  <a:srgbClr val="365F91"/>
                </a:solidFill>
                <a:latin typeface="Helvetica Neue"/>
                <a:ea typeface="Helvetica Neue"/>
                <a:cs typeface="Helvetica Neue"/>
                <a:sym typeface="Helvetica Neue"/>
                <a:hlinkClick r:id="rId3"/>
              </a:rPr>
              <a:t>dzone</a:t>
            </a:r>
            <a:endParaRPr sz="600" b="0" i="1" u="none" strike="noStrike" cap="none">
              <a:solidFill>
                <a:srgbClr val="365F91"/>
              </a:solidFill>
              <a:latin typeface="Helvetica Neue"/>
              <a:ea typeface="Helvetica Neue"/>
              <a:cs typeface="Helvetica Neue"/>
              <a:sym typeface="Helvetica Neue"/>
            </a:endParaRPr>
          </a:p>
        </p:txBody>
      </p:sp>
      <p:pic>
        <p:nvPicPr>
          <p:cNvPr id="105" name="Google Shape;105;p6"/>
          <p:cNvPicPr preferRelativeResize="0"/>
          <p:nvPr/>
        </p:nvPicPr>
        <p:blipFill rotWithShape="1">
          <a:blip r:embed="rId4">
            <a:alphaModFix/>
          </a:blip>
          <a:srcRect/>
          <a:stretch/>
        </p:blipFill>
        <p:spPr>
          <a:xfrm>
            <a:off x="557700" y="1164063"/>
            <a:ext cx="8028600" cy="3564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Image filtering</a:t>
            </a:r>
            <a:endParaRPr/>
          </a:p>
        </p:txBody>
      </p:sp>
      <p:sp>
        <p:nvSpPr>
          <p:cNvPr id="111" name="Google Shape;111;p7"/>
          <p:cNvSpPr txBox="1"/>
          <p:nvPr/>
        </p:nvSpPr>
        <p:spPr>
          <a:xfrm>
            <a:off x="46033"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 source:</a:t>
            </a:r>
            <a:r>
              <a:rPr lang="en" sz="600" b="0" i="1" u="none" strike="noStrike" cap="none">
                <a:solidFill>
                  <a:srgbClr val="365F91"/>
                </a:solidFill>
                <a:latin typeface="Helvetica Neue"/>
                <a:ea typeface="Helvetica Neue"/>
                <a:cs typeface="Helvetica Neue"/>
                <a:sym typeface="Helvetica Neue"/>
              </a:rPr>
              <a:t> </a:t>
            </a:r>
            <a:r>
              <a:rPr lang="en" sz="600" b="0" i="1" u="sng" strike="noStrike" cap="none">
                <a:solidFill>
                  <a:srgbClr val="365F91"/>
                </a:solidFill>
                <a:latin typeface="Helvetica Neue"/>
                <a:ea typeface="Helvetica Neue"/>
                <a:cs typeface="Helvetica Neue"/>
                <a:sym typeface="Helvetica Neue"/>
                <a:hlinkClick r:id="rId3"/>
              </a:rPr>
              <a:t>towardsdatascience</a:t>
            </a:r>
            <a:endParaRPr sz="600" b="0" i="1" u="none" strike="noStrike" cap="none">
              <a:solidFill>
                <a:srgbClr val="365F91"/>
              </a:solidFill>
              <a:latin typeface="Helvetica Neue"/>
              <a:ea typeface="Helvetica Neue"/>
              <a:cs typeface="Helvetica Neue"/>
              <a:sym typeface="Helvetica Neue"/>
            </a:endParaRPr>
          </a:p>
        </p:txBody>
      </p:sp>
      <p:pic>
        <p:nvPicPr>
          <p:cNvPr id="112" name="Google Shape;112;p7"/>
          <p:cNvPicPr preferRelativeResize="0"/>
          <p:nvPr/>
        </p:nvPicPr>
        <p:blipFill rotWithShape="1">
          <a:blip r:embed="rId4">
            <a:alphaModFix/>
          </a:blip>
          <a:srcRect/>
          <a:stretch/>
        </p:blipFill>
        <p:spPr>
          <a:xfrm>
            <a:off x="777575" y="1392325"/>
            <a:ext cx="4332401" cy="2816051"/>
          </a:xfrm>
          <a:prstGeom prst="rect">
            <a:avLst/>
          </a:prstGeom>
          <a:noFill/>
          <a:ln>
            <a:noFill/>
          </a:ln>
        </p:spPr>
      </p:pic>
      <p:pic>
        <p:nvPicPr>
          <p:cNvPr id="113" name="Google Shape;113;p7"/>
          <p:cNvPicPr preferRelativeResize="0"/>
          <p:nvPr/>
        </p:nvPicPr>
        <p:blipFill rotWithShape="1">
          <a:blip r:embed="rId5">
            <a:alphaModFix/>
          </a:blip>
          <a:srcRect/>
          <a:stretch/>
        </p:blipFill>
        <p:spPr>
          <a:xfrm>
            <a:off x="5262376" y="1757363"/>
            <a:ext cx="3209925" cy="2085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Convolution vs Correlation</a:t>
            </a:r>
            <a:endParaRPr/>
          </a:p>
        </p:txBody>
      </p:sp>
      <p:grpSp>
        <p:nvGrpSpPr>
          <p:cNvPr id="119" name="Google Shape;119;p8"/>
          <p:cNvGrpSpPr/>
          <p:nvPr/>
        </p:nvGrpSpPr>
        <p:grpSpPr>
          <a:xfrm>
            <a:off x="3616033" y="1642525"/>
            <a:ext cx="5041849" cy="783150"/>
            <a:chOff x="1679250" y="1683325"/>
            <a:chExt cx="5041849" cy="783150"/>
          </a:xfrm>
        </p:grpSpPr>
        <p:pic>
          <p:nvPicPr>
            <p:cNvPr id="120" name="Google Shape;120;p8"/>
            <p:cNvPicPr preferRelativeResize="0"/>
            <p:nvPr/>
          </p:nvPicPr>
          <p:blipFill rotWithShape="1">
            <a:blip r:embed="rId3">
              <a:alphaModFix/>
            </a:blip>
            <a:srcRect l="24571" t="76075" r="3598" b="6493"/>
            <a:stretch/>
          </p:blipFill>
          <p:spPr>
            <a:xfrm>
              <a:off x="1841875" y="1800450"/>
              <a:ext cx="4879224" cy="666025"/>
            </a:xfrm>
            <a:prstGeom prst="rect">
              <a:avLst/>
            </a:prstGeom>
            <a:noFill/>
            <a:ln>
              <a:noFill/>
            </a:ln>
          </p:spPr>
        </p:pic>
        <p:sp>
          <p:nvSpPr>
            <p:cNvPr id="121" name="Google Shape;121;p8"/>
            <p:cNvSpPr/>
            <p:nvPr/>
          </p:nvSpPr>
          <p:spPr>
            <a:xfrm>
              <a:off x="1679250" y="1683325"/>
              <a:ext cx="894600" cy="264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8"/>
          <p:cNvGrpSpPr/>
          <p:nvPr/>
        </p:nvGrpSpPr>
        <p:grpSpPr>
          <a:xfrm>
            <a:off x="3671613" y="2750650"/>
            <a:ext cx="4991024" cy="894526"/>
            <a:chOff x="1730075" y="2862475"/>
            <a:chExt cx="4991024" cy="894526"/>
          </a:xfrm>
        </p:grpSpPr>
        <p:pic>
          <p:nvPicPr>
            <p:cNvPr id="123" name="Google Shape;123;p8"/>
            <p:cNvPicPr preferRelativeResize="0"/>
            <p:nvPr/>
          </p:nvPicPr>
          <p:blipFill rotWithShape="1">
            <a:blip r:embed="rId3">
              <a:alphaModFix/>
            </a:blip>
            <a:srcRect l="24227" t="28596" r="3942" b="51184"/>
            <a:stretch/>
          </p:blipFill>
          <p:spPr>
            <a:xfrm>
              <a:off x="1841875" y="2984450"/>
              <a:ext cx="4879224" cy="772551"/>
            </a:xfrm>
            <a:prstGeom prst="rect">
              <a:avLst/>
            </a:prstGeom>
            <a:noFill/>
            <a:ln>
              <a:noFill/>
            </a:ln>
          </p:spPr>
        </p:pic>
        <p:sp>
          <p:nvSpPr>
            <p:cNvPr id="124" name="Google Shape;124;p8"/>
            <p:cNvSpPr/>
            <p:nvPr/>
          </p:nvSpPr>
          <p:spPr>
            <a:xfrm>
              <a:off x="1730075" y="2862475"/>
              <a:ext cx="1331700" cy="29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8"/>
          <p:cNvSpPr txBox="1"/>
          <p:nvPr/>
        </p:nvSpPr>
        <p:spPr>
          <a:xfrm>
            <a:off x="3717150" y="1474925"/>
            <a:ext cx="1709700" cy="45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Helvetica Neue"/>
                <a:ea typeface="Helvetica Neue"/>
                <a:cs typeface="Helvetica Neue"/>
                <a:sym typeface="Helvetica Neue"/>
              </a:rPr>
              <a:t>Convolution: </a:t>
            </a:r>
            <a:endParaRPr sz="1800" b="0" i="0" u="none" strike="noStrike" cap="none">
              <a:solidFill>
                <a:srgbClr val="000000"/>
              </a:solidFill>
              <a:latin typeface="Arial"/>
              <a:ea typeface="Arial"/>
              <a:cs typeface="Arial"/>
              <a:sym typeface="Arial"/>
            </a:endParaRPr>
          </a:p>
        </p:txBody>
      </p:sp>
      <p:sp>
        <p:nvSpPr>
          <p:cNvPr id="126" name="Google Shape;126;p8"/>
          <p:cNvSpPr txBox="1"/>
          <p:nvPr/>
        </p:nvSpPr>
        <p:spPr>
          <a:xfrm>
            <a:off x="3717150" y="2577950"/>
            <a:ext cx="1709700" cy="45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Helvetica Neue"/>
                <a:ea typeface="Helvetica Neue"/>
                <a:cs typeface="Helvetica Neue"/>
                <a:sym typeface="Helvetica Neue"/>
              </a:rPr>
              <a:t>Correlation: </a:t>
            </a:r>
            <a:endParaRPr sz="1800" b="0" i="0" u="none" strike="noStrike" cap="none">
              <a:solidFill>
                <a:srgbClr val="000000"/>
              </a:solidFill>
              <a:latin typeface="Arial"/>
              <a:ea typeface="Arial"/>
              <a:cs typeface="Arial"/>
              <a:sym typeface="Arial"/>
            </a:endParaRPr>
          </a:p>
        </p:txBody>
      </p:sp>
      <p:grpSp>
        <p:nvGrpSpPr>
          <p:cNvPr id="127" name="Google Shape;127;p8"/>
          <p:cNvGrpSpPr/>
          <p:nvPr/>
        </p:nvGrpSpPr>
        <p:grpSpPr>
          <a:xfrm>
            <a:off x="671280" y="1397190"/>
            <a:ext cx="2867653" cy="2017961"/>
            <a:chOff x="367975" y="1337725"/>
            <a:chExt cx="3062750" cy="2155250"/>
          </a:xfrm>
        </p:grpSpPr>
        <p:pic>
          <p:nvPicPr>
            <p:cNvPr id="128" name="Google Shape;128;p8"/>
            <p:cNvPicPr preferRelativeResize="0"/>
            <p:nvPr/>
          </p:nvPicPr>
          <p:blipFill rotWithShape="1">
            <a:blip r:embed="rId4">
              <a:alphaModFix/>
            </a:blip>
            <a:srcRect l="29650" t="27309"/>
            <a:stretch/>
          </p:blipFill>
          <p:spPr>
            <a:xfrm>
              <a:off x="408625" y="1408875"/>
              <a:ext cx="3022100" cy="2084100"/>
            </a:xfrm>
            <a:prstGeom prst="rect">
              <a:avLst/>
            </a:prstGeom>
            <a:noFill/>
            <a:ln>
              <a:noFill/>
            </a:ln>
          </p:spPr>
        </p:pic>
        <p:sp>
          <p:nvSpPr>
            <p:cNvPr id="129" name="Google Shape;129;p8"/>
            <p:cNvSpPr/>
            <p:nvPr/>
          </p:nvSpPr>
          <p:spPr>
            <a:xfrm>
              <a:off x="367975" y="1337725"/>
              <a:ext cx="467700" cy="233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 name="Google Shape;130;p8"/>
          <p:cNvSpPr/>
          <p:nvPr/>
        </p:nvSpPr>
        <p:spPr>
          <a:xfrm>
            <a:off x="2614450" y="2791325"/>
            <a:ext cx="223500" cy="132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8"/>
          <p:cNvSpPr txBox="1"/>
          <p:nvPr/>
        </p:nvSpPr>
        <p:spPr>
          <a:xfrm>
            <a:off x="668700" y="3879175"/>
            <a:ext cx="7806600" cy="683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rgbClr val="434343"/>
                </a:solidFill>
                <a:latin typeface="Helvetica Neue"/>
                <a:ea typeface="Helvetica Neue"/>
                <a:cs typeface="Helvetica Neue"/>
                <a:sym typeface="Helvetica Neue"/>
              </a:rPr>
              <a:t>Convolution is basically flipping the kernel via X-axis and Y-axis and then performing a correlation with the resultant kernel</a:t>
            </a:r>
            <a:endParaRPr sz="1400" b="0" i="0" u="none" strike="noStrike" cap="none">
              <a:solidFill>
                <a:srgbClr val="434343"/>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Features from kernels</a:t>
            </a:r>
            <a:endParaRPr/>
          </a:p>
        </p:txBody>
      </p:sp>
      <p:pic>
        <p:nvPicPr>
          <p:cNvPr id="137" name="Google Shape;137;p9"/>
          <p:cNvPicPr preferRelativeResize="0"/>
          <p:nvPr/>
        </p:nvPicPr>
        <p:blipFill rotWithShape="1">
          <a:blip r:embed="rId3">
            <a:alphaModFix/>
          </a:blip>
          <a:srcRect/>
          <a:stretch/>
        </p:blipFill>
        <p:spPr>
          <a:xfrm>
            <a:off x="2270349" y="1263100"/>
            <a:ext cx="4603301" cy="3032051"/>
          </a:xfrm>
          <a:prstGeom prst="rect">
            <a:avLst/>
          </a:prstGeom>
          <a:noFill/>
          <a:ln>
            <a:noFill/>
          </a:ln>
        </p:spPr>
      </p:pic>
      <p:sp>
        <p:nvSpPr>
          <p:cNvPr id="138" name="Google Shape;138;p9"/>
          <p:cNvSpPr txBox="1"/>
          <p:nvPr/>
        </p:nvSpPr>
        <p:spPr>
          <a:xfrm>
            <a:off x="52941" y="4875300"/>
            <a:ext cx="3386400" cy="26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1" u="none" strike="noStrike" cap="none">
                <a:solidFill>
                  <a:srgbClr val="000000"/>
                </a:solidFill>
                <a:latin typeface="Helvetica Neue"/>
                <a:ea typeface="Helvetica Neue"/>
                <a:cs typeface="Helvetica Neue"/>
                <a:sym typeface="Helvetica Neue"/>
              </a:rPr>
              <a:t>Image source:</a:t>
            </a:r>
            <a:r>
              <a:rPr lang="en" sz="600" b="0" i="1" u="none" strike="noStrike" cap="none">
                <a:solidFill>
                  <a:srgbClr val="365F91"/>
                </a:solidFill>
                <a:latin typeface="Helvetica Neue"/>
                <a:ea typeface="Helvetica Neue"/>
                <a:cs typeface="Helvetica Neue"/>
                <a:sym typeface="Helvetica Neue"/>
              </a:rPr>
              <a:t> </a:t>
            </a:r>
            <a:r>
              <a:rPr lang="en" sz="600" b="0" i="1" u="sng" strike="noStrike" cap="none">
                <a:solidFill>
                  <a:srgbClr val="365F91"/>
                </a:solidFill>
                <a:latin typeface="Helvetica Neue"/>
                <a:ea typeface="Helvetica Neue"/>
                <a:cs typeface="Helvetica Neue"/>
                <a:sym typeface="Helvetica Neue"/>
                <a:hlinkClick r:id="rId4"/>
              </a:rPr>
              <a:t>towardsdatascience</a:t>
            </a:r>
            <a:endParaRPr sz="600" b="0" i="1" u="none" strike="noStrike" cap="none">
              <a:solidFill>
                <a:srgbClr val="365F9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1220</Words>
  <Application>Microsoft Office PowerPoint</Application>
  <PresentationFormat>On-screen Show (16:9)</PresentationFormat>
  <Paragraphs>89</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Helvetica Neue Light</vt:lpstr>
      <vt:lpstr>Arial</vt:lpstr>
      <vt:lpstr>Helvetica Neue</vt:lpstr>
      <vt:lpstr>Montserrat</vt:lpstr>
      <vt:lpstr>Just Logo</vt:lpstr>
      <vt:lpstr>Week 1</vt:lpstr>
      <vt:lpstr>Topics you have covered in week 1 videos</vt:lpstr>
      <vt:lpstr>Session agenda</vt:lpstr>
      <vt:lpstr>Image basics</vt:lpstr>
      <vt:lpstr>Digital Images</vt:lpstr>
      <vt:lpstr>Digital Images</vt:lpstr>
      <vt:lpstr>Image filtering</vt:lpstr>
      <vt:lpstr>Convolution vs Correlation</vt:lpstr>
      <vt:lpstr>Features from kernels</vt:lpstr>
      <vt:lpstr>Features from kernels</vt:lpstr>
      <vt:lpstr>Features from kernels</vt:lpstr>
      <vt:lpstr>Convolutional neural networks</vt:lpstr>
      <vt:lpstr>Convolutional layer</vt:lpstr>
      <vt:lpstr>Convolutional layer</vt:lpstr>
      <vt:lpstr>Convolutional layers</vt:lpstr>
      <vt:lpstr>Padding</vt:lpstr>
      <vt:lpstr>Pooling Layers</vt:lpstr>
      <vt:lpstr>Flatten and fully connected layers</vt:lpstr>
      <vt:lpstr>CNNs for classification</vt:lpstr>
      <vt:lpstr>PowerPoint Presentation</vt:lpstr>
      <vt:lpstr>Summary</vt:lpstr>
      <vt:lpstr>In summary - Deep CNNs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dc:title>
  <dc:creator>Durgesh</dc:creator>
  <cp:lastModifiedBy>Durgesh</cp:lastModifiedBy>
  <cp:revision>3</cp:revision>
  <dcterms:modified xsi:type="dcterms:W3CDTF">2021-10-14T09:39:46Z</dcterms:modified>
</cp:coreProperties>
</file>